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7" r:id="rId2"/>
    <p:sldId id="288" r:id="rId3"/>
    <p:sldId id="267" r:id="rId4"/>
    <p:sldId id="268" r:id="rId5"/>
    <p:sldId id="270" r:id="rId6"/>
    <p:sldId id="271" r:id="rId7"/>
    <p:sldId id="292" r:id="rId8"/>
    <p:sldId id="327" r:id="rId9"/>
    <p:sldId id="328" r:id="rId10"/>
    <p:sldId id="331" r:id="rId11"/>
    <p:sldId id="329" r:id="rId12"/>
    <p:sldId id="330" r:id="rId13"/>
    <p:sldId id="313" r:id="rId14"/>
    <p:sldId id="273" r:id="rId15"/>
    <p:sldId id="323" r:id="rId16"/>
    <p:sldId id="322" r:id="rId17"/>
    <p:sldId id="324" r:id="rId18"/>
    <p:sldId id="275" r:id="rId19"/>
    <p:sldId id="319" r:id="rId20"/>
    <p:sldId id="317" r:id="rId21"/>
    <p:sldId id="318" r:id="rId22"/>
    <p:sldId id="308" r:id="rId23"/>
    <p:sldId id="309" r:id="rId24"/>
    <p:sldId id="310" r:id="rId25"/>
    <p:sldId id="311" r:id="rId26"/>
    <p:sldId id="299" r:id="rId27"/>
    <p:sldId id="300" r:id="rId28"/>
    <p:sldId id="286" r:id="rId29"/>
    <p:sldId id="320" r:id="rId30"/>
    <p:sldId id="321" r:id="rId31"/>
    <p:sldId id="325" r:id="rId32"/>
    <p:sldId id="277" r:id="rId33"/>
    <p:sldId id="326" r:id="rId34"/>
    <p:sldId id="264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97" autoAdjust="0"/>
    <p:restoredTop sz="94684" autoAdjust="0"/>
  </p:normalViewPr>
  <p:slideViewPr>
    <p:cSldViewPr snapToGrid="0">
      <p:cViewPr>
        <p:scale>
          <a:sx n="78" d="100"/>
          <a:sy n="78" d="100"/>
        </p:scale>
        <p:origin x="-102" y="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2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5A58A-D487-4C8B-8AB7-DD3BB4E27805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7496-D497-4B2D-864E-1752345ED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4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7496-D497-4B2D-864E-1752345ED5C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797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Отец создает дискурс, дискуссию, расшатывает авторитет матери. Мать: нас должно быть ему достаточно! Отец: нет, им должен открыться весь мир!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7496-D497-4B2D-864E-1752345ED5C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592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 троих детей один умер: какая эмоция у</a:t>
            </a:r>
            <a:r>
              <a:rPr lang="ru-RU" baseline="0" dirty="0" smtClean="0"/>
              <a:t> матери? Что остается двум живым</a:t>
            </a:r>
            <a:r>
              <a:rPr lang="ru-RU" baseline="0" dirty="0" smtClean="0"/>
              <a:t>? … Жили у бабушки пара котов…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7496-D497-4B2D-864E-1752345ED5C9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870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 будем безмятежны…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7496-D497-4B2D-864E-1752345ED5C9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7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3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5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7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83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9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3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2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0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0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5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6242" cy="52818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0" y="5424455"/>
            <a:ext cx="2665723" cy="1184877"/>
          </a:xfrm>
          <a:prstGeom prst="rect">
            <a:avLst/>
          </a:prstGeom>
        </p:spPr>
      </p:pic>
      <p:sp>
        <p:nvSpPr>
          <p:cNvPr id="11" name="Shape 179"/>
          <p:cNvSpPr txBox="1">
            <a:spLocks/>
          </p:cNvSpPr>
          <p:nvPr/>
        </p:nvSpPr>
        <p:spPr>
          <a:xfrm>
            <a:off x="7489148" y="5281862"/>
            <a:ext cx="4702852" cy="15761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1740" b="1" dirty="0" smtClean="0">
                <a:solidFill>
                  <a:srgbClr val="000000"/>
                </a:solidFill>
              </a:rPr>
              <a:t>«Ребенок привязан ко мне! Как научить его самостоятельности и ответственности?»</a:t>
            </a:r>
          </a:p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1740" b="1" dirty="0" smtClean="0">
                <a:solidFill>
                  <a:srgbClr val="000000"/>
                </a:solidFill>
              </a:rPr>
              <a:t>Медведева Евгения Борисовна-семейный психолог, детский психолог, специалист  муниципального Центра «Семья»</a:t>
            </a:r>
            <a:r>
              <a:rPr lang="ru-RU" sz="1740" dirty="0" smtClean="0">
                <a:solidFill>
                  <a:srgbClr val="000000"/>
                </a:solidFill>
              </a:rPr>
              <a:t/>
            </a:r>
            <a:br>
              <a:rPr lang="ru-RU" sz="1740" dirty="0" smtClean="0">
                <a:solidFill>
                  <a:srgbClr val="000000"/>
                </a:solidFill>
              </a:rPr>
            </a:br>
            <a:endParaRPr lang="ru-RU" sz="1740" dirty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399"/>
            <a:ext cx="12186242" cy="528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Как выглядит тревожная мать</a:t>
            </a:r>
            <a:endParaRPr lang="ru-RU" sz="3600" i="1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92" b="2779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Слишком теплая мать</a:t>
            </a:r>
          </a:p>
          <a:p>
            <a:r>
              <a:rPr lang="ru-RU" sz="1800" b="1" dirty="0" smtClean="0"/>
              <a:t>Отвергающая мать</a:t>
            </a:r>
          </a:p>
          <a:p>
            <a:r>
              <a:rPr lang="ru-RU" sz="1800" b="1" dirty="0" smtClean="0"/>
              <a:t>Инфанта (перевернутые отношения, </a:t>
            </a:r>
            <a:r>
              <a:rPr lang="ru-RU" sz="1800" b="1" dirty="0" err="1" smtClean="0"/>
              <a:t>парентификация</a:t>
            </a:r>
            <a:r>
              <a:rPr lang="ru-RU" sz="1800" b="1" dirty="0" smtClean="0"/>
              <a:t>). Уснуть на 100лет…</a:t>
            </a:r>
          </a:p>
          <a:p>
            <a:r>
              <a:rPr lang="ru-RU" sz="1800" b="1" dirty="0" smtClean="0"/>
              <a:t>Радостная </a:t>
            </a:r>
            <a:r>
              <a:rPr lang="ru-RU" sz="1800" b="1" dirty="0" err="1" smtClean="0"/>
              <a:t>Буратинка</a:t>
            </a:r>
            <a:endParaRPr lang="ru-RU" sz="1800" b="1" dirty="0" smtClean="0"/>
          </a:p>
          <a:p>
            <a:r>
              <a:rPr lang="ru-RU" sz="1800" b="1" dirty="0" smtClean="0"/>
              <a:t>Жертвующая мать (симбиоз неизбежен)</a:t>
            </a:r>
          </a:p>
          <a:p>
            <a:r>
              <a:rPr lang="ru-RU" sz="1800" b="1" dirty="0" smtClean="0"/>
              <a:t>- ПОБЕГ НЕВОЗМОЖЕН!</a:t>
            </a:r>
          </a:p>
          <a:p>
            <a:r>
              <a:rPr lang="ru-RU" sz="1800" b="1" dirty="0" err="1" smtClean="0"/>
              <a:t>Гипермобилизованная</a:t>
            </a:r>
            <a:r>
              <a:rPr lang="ru-RU" sz="1800" b="1" dirty="0" smtClean="0"/>
              <a:t>  мать</a:t>
            </a:r>
          </a:p>
          <a:p>
            <a:r>
              <a:rPr lang="ru-RU" sz="1800" b="1" dirty="0" smtClean="0"/>
              <a:t>Токсичная мать</a:t>
            </a:r>
          </a:p>
          <a:p>
            <a:r>
              <a:rPr lang="ru-RU" sz="1800" b="1" dirty="0" smtClean="0"/>
              <a:t>- СБЕЖАТЬ ПРИДЕТСЯ!</a:t>
            </a:r>
            <a:endParaRPr lang="ru-RU" sz="18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Токсичная мать. Признаки.</a:t>
            </a:r>
            <a:endParaRPr lang="ru-RU" sz="4000" b="1" i="1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Вечное разочарование (обесценивание)</a:t>
            </a:r>
          </a:p>
          <a:p>
            <a:r>
              <a:rPr lang="ru-RU" sz="1800" b="1" dirty="0" smtClean="0"/>
              <a:t>Пассивная агрессия («кривые послания»)</a:t>
            </a:r>
          </a:p>
          <a:p>
            <a:r>
              <a:rPr lang="ru-RU" sz="1800" b="1" dirty="0" smtClean="0"/>
              <a:t>Тотальный контроль</a:t>
            </a:r>
          </a:p>
          <a:p>
            <a:r>
              <a:rPr lang="ru-RU" sz="1800" b="1" dirty="0" smtClean="0"/>
              <a:t>Неуважение к личным границам</a:t>
            </a:r>
          </a:p>
          <a:p>
            <a:r>
              <a:rPr lang="ru-RU" sz="1800" b="1" dirty="0" smtClean="0"/>
              <a:t>Манипуляции виной</a:t>
            </a:r>
          </a:p>
          <a:p>
            <a:r>
              <a:rPr lang="ru-RU" sz="1800" b="1" dirty="0" smtClean="0"/>
              <a:t>Запрет на негативные эмоции</a:t>
            </a:r>
          </a:p>
          <a:p>
            <a:r>
              <a:rPr lang="ru-RU" sz="1800" b="1" dirty="0" smtClean="0"/>
              <a:t>Ты – лучшая подруга матери</a:t>
            </a:r>
          </a:p>
          <a:p>
            <a:r>
              <a:rPr lang="ru-RU" sz="1800" b="1" dirty="0" smtClean="0"/>
              <a:t>ПОСЛЕДСТВИЯ:</a:t>
            </a:r>
          </a:p>
          <a:p>
            <a:r>
              <a:rPr lang="ru-RU" sz="1800" b="1" dirty="0" smtClean="0"/>
              <a:t>Депрессия, анорексия (булимия</a:t>
            </a:r>
            <a:r>
              <a:rPr lang="ru-RU" sz="1800" b="1" dirty="0" smtClean="0"/>
              <a:t>),</a:t>
            </a:r>
            <a:endParaRPr lang="ru-RU" sz="1800" b="1" dirty="0" smtClean="0"/>
          </a:p>
          <a:p>
            <a:r>
              <a:rPr lang="ru-RU" sz="1800" b="1" dirty="0"/>
              <a:t>з</a:t>
            </a:r>
            <a:r>
              <a:rPr lang="ru-RU" sz="1800" b="1" dirty="0" smtClean="0"/>
              <a:t>ависимости и тревожное </a:t>
            </a:r>
            <a:r>
              <a:rPr lang="ru-RU" sz="1800" b="1" dirty="0" err="1" smtClean="0"/>
              <a:t>родительство</a:t>
            </a:r>
            <a:endParaRPr lang="ru-RU" sz="18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9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Тревожность лечится!</a:t>
            </a:r>
            <a:endParaRPr lang="ru-RU" sz="48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" r="239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2000" b="1" dirty="0" smtClean="0"/>
              <a:t>ДИАГНОСТИКА</a:t>
            </a:r>
          </a:p>
          <a:p>
            <a:r>
              <a:rPr lang="ru-RU" sz="2000" b="1" dirty="0" smtClean="0"/>
              <a:t>Причины : травма физическая или травма депривацией?</a:t>
            </a:r>
          </a:p>
          <a:p>
            <a:r>
              <a:rPr lang="ru-RU" sz="2000" b="1" dirty="0" smtClean="0"/>
              <a:t>Или детское восприятие, искаженное?</a:t>
            </a:r>
            <a:endParaRPr lang="ru-RU" sz="2000" b="1" dirty="0"/>
          </a:p>
          <a:p>
            <a:r>
              <a:rPr lang="ru-RU" sz="2000" b="1" dirty="0" smtClean="0"/>
              <a:t>ТЕРАПИЯ</a:t>
            </a:r>
          </a:p>
          <a:p>
            <a:r>
              <a:rPr lang="ru-RU" sz="2000" b="1" dirty="0" smtClean="0"/>
              <a:t>Боль, запертая изнутри - </a:t>
            </a:r>
            <a:r>
              <a:rPr lang="ru-RU" sz="2000" b="1" dirty="0" err="1" smtClean="0"/>
              <a:t>перепроживание</a:t>
            </a:r>
            <a:endParaRPr lang="ru-RU" sz="2000" b="1" dirty="0" smtClean="0"/>
          </a:p>
          <a:p>
            <a:r>
              <a:rPr lang="ru-RU" sz="2000" b="1" dirty="0" smtClean="0"/>
              <a:t>Ритмы и </a:t>
            </a:r>
            <a:r>
              <a:rPr lang="ru-RU" sz="2000" b="1" dirty="0" err="1" smtClean="0"/>
              <a:t>потешки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рукоделание</a:t>
            </a:r>
            <a:r>
              <a:rPr lang="ru-RU" sz="2000" b="1" dirty="0" smtClean="0"/>
              <a:t>, телесность</a:t>
            </a:r>
          </a:p>
          <a:p>
            <a:r>
              <a:rPr lang="ru-RU" sz="2000" b="1" dirty="0" smtClean="0"/>
              <a:t>РЕЗУЛЬТАТ</a:t>
            </a:r>
          </a:p>
          <a:p>
            <a:r>
              <a:rPr lang="ru-RU" sz="2000" b="1" dirty="0" smtClean="0"/>
              <a:t>От безопасности – к развитию!</a:t>
            </a:r>
            <a:endParaRPr lang="ru-RU" sz="20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66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7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и другой. Диалог. Начало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162372"/>
            <a:ext cx="10987007" cy="523842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Откуда ребенку узнать, что он существует?  Что он есть сам по себе? Это ведь совсем неочевидное знание! Его надо получить от другого – больше никак.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тебя вижу» вместо «здравствуй»)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отзеркаливание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Я существую, и это хорошо. Я ровно такой. Как нужно, без условий. Основа самооценки.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«…И это хорошо» - знак сотворения личной вселенной, которую можно потом и переделать  - быть творцом.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Критика и лесть – основа для нарциссического расстройства личности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52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Ловушки похвалы и критики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ыражения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«хороший мальчик», «хорошая девочка» употребляются где-то с середины 19 века (всего лишь!), а идея использования похвалы для мотивации детей реально взята на вооружение после публикации «Психологии самооценки» в 1969г.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В 80 и 90 годах прошлого века ученые начали дискуссию о том, что похвала может «размывать» мотивацию ребенка, давить на него, не давать ему принимать рискованные решения (чтобы не рисковать репутацией) и понижать уровень независимости. </a:t>
            </a:r>
            <a:r>
              <a:rPr lang="ru-RU" dirty="0" smtClean="0"/>
              <a:t>(</a:t>
            </a:r>
            <a:r>
              <a:rPr lang="ru-RU" dirty="0" err="1" smtClean="0"/>
              <a:t>Альфи</a:t>
            </a:r>
            <a:r>
              <a:rPr lang="ru-RU" dirty="0" smtClean="0"/>
              <a:t> Коэн)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2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Поощрение  как дрессировка?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 </a:t>
            </a:r>
            <a:r>
              <a:rPr lang="ru-RU" dirty="0"/>
              <a:t>ребенка разные потребности на разных этапах </a:t>
            </a:r>
            <a:r>
              <a:rPr lang="ru-RU" dirty="0" smtClean="0"/>
              <a:t>развития:  маленькие </a:t>
            </a:r>
            <a:r>
              <a:rPr lang="ru-RU" dirty="0"/>
              <a:t>дети остро нуждаются в одобрении и поддержке. Был проведен эксперимент, который подтвердил (кто бы сомневался?), что трехлетки гораздо активнее рискуют и изучают новые виды деятельности, если матери в возрасте двух лет поощряли их попытки к независимости.</a:t>
            </a:r>
          </a:p>
          <a:p>
            <a:endParaRPr lang="ru-RU" dirty="0"/>
          </a:p>
          <a:p>
            <a:r>
              <a:rPr lang="ru-RU" dirty="0"/>
              <a:t>Старшие дети с большим недоверием относятся к нашим попыткам их похвалить. Они очень чувствительны к тому, почему и зачем мы их хвалим. И склонны подозревать нас в манипуляциях или снисходительности (похвала свысока).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Вместо интереса к самой деятельности дети начинают проявлять куда больше интереса к поощрению</a:t>
            </a:r>
            <a:r>
              <a:rPr lang="ru-RU" dirty="0" smtClean="0"/>
              <a:t>.</a:t>
            </a:r>
          </a:p>
          <a:p>
            <a:r>
              <a:rPr lang="ru-RU" dirty="0"/>
              <a:t>Чем больше поощрений получает ребенок, тем больше он зависит от оценки взрослых, вместо того, чтобы учиться постепенно полагаться на свои суждения. </a:t>
            </a:r>
            <a:endParaRPr lang="ru-RU" dirty="0" smtClean="0"/>
          </a:p>
          <a:p>
            <a:r>
              <a:rPr lang="ru-RU" dirty="0" smtClean="0"/>
              <a:t>Крадет </a:t>
            </a:r>
            <a:r>
              <a:rPr lang="ru-RU" dirty="0"/>
              <a:t>у ребенка удовольствие — ребенок заслуживает того, чтобы просто наслаждаться удовольствием от того, что «Я это сделал!», вместо того, чтобы ждать оценки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доречевой фазе развития  - до 3 лет восхищаться можно и нужно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65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правильно</a:t>
            </a: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" r="544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Право на ошибку заложено в естественных последствиях</a:t>
            </a:r>
          </a:p>
          <a:p>
            <a:r>
              <a:rPr lang="ru-RU" dirty="0" smtClean="0"/>
              <a:t>В наказаниях нет нужды</a:t>
            </a:r>
          </a:p>
          <a:p>
            <a:r>
              <a:rPr lang="ru-RU" dirty="0" smtClean="0"/>
              <a:t>Право на выбор дается средой</a:t>
            </a:r>
          </a:p>
          <a:p>
            <a:r>
              <a:rPr lang="ru-RU" dirty="0" smtClean="0"/>
              <a:t>Помоги мне сделать это самому</a:t>
            </a:r>
          </a:p>
          <a:p>
            <a:r>
              <a:rPr lang="ru-RU" dirty="0" smtClean="0"/>
              <a:t>Не сравнивайте с другими, а только с собой предыдущим</a:t>
            </a:r>
          </a:p>
          <a:p>
            <a:r>
              <a:rPr lang="ru-RU" dirty="0"/>
              <a:t>Р</a:t>
            </a:r>
            <a:r>
              <a:rPr lang="ru-RU" dirty="0" smtClean="0"/>
              <a:t>азличайте </a:t>
            </a:r>
            <a:r>
              <a:rPr lang="ru-RU" dirty="0"/>
              <a:t>«личностную похвалу» и «конструктивную похвалу». </a:t>
            </a:r>
            <a:endParaRPr lang="ru-RU" dirty="0" smtClean="0"/>
          </a:p>
          <a:p>
            <a:r>
              <a:rPr lang="ru-RU" dirty="0" smtClean="0"/>
              <a:t>Различайте поддержку и поощрение</a:t>
            </a:r>
          </a:p>
          <a:p>
            <a:r>
              <a:rPr lang="ru-RU" dirty="0" smtClean="0"/>
              <a:t>Научитесь я-посланиям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3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правильно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" b="269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Описывайте поведение и усилия, проделанные ребенком, а не оценивайте его в общем. Фразы типа «Хорошая девочка» или «Хорошая работа» не обеспечивают ребенка конкретной информацией, которая поможет ему дальше развиваться в желаемом направлении. Вместо этого скажите, что вы видите, избегая оценочных слов. Например: «У тебя в рисунке много ярких цветов» или «Ты построил такую высокую башню». Даже простое «Ты это сделал!» обеспечивает ребенку знание о том, что вы заметили его усилия, но при этом вы не выставляете ему отметок.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1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ошибками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Злобность, хитрость, нежность вежливость, непримиримость и отзывчивость – как ресурсы любви:</a:t>
            </a:r>
          </a:p>
          <a:p>
            <a:pPr marL="0" indent="0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Агрессия как вид любви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(Замерзнуть, проголодаться, испачкаться!)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Кормить белую собаку (видеть потенциал развития)</a:t>
            </a:r>
          </a:p>
          <a:p>
            <a:pPr marL="0" indent="0">
              <a:buNone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Добаюкивание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«Сосед» в квартире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 мачехой!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Вынести тумбу!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ждать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едой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i="1" dirty="0" smtClean="0"/>
              <a:t>Стать счастливым взрослым</a:t>
            </a:r>
          </a:p>
          <a:p>
            <a:pPr marL="0" indent="0">
              <a:buNone/>
            </a:pPr>
            <a:r>
              <a:rPr lang="ru-RU" i="1" dirty="0" smtClean="0"/>
              <a:t>(Осознать длину поводка)</a:t>
            </a:r>
          </a:p>
          <a:p>
            <a:pPr marL="0" indent="0">
              <a:buNone/>
            </a:pPr>
            <a:r>
              <a:rPr lang="ru-RU" i="1" dirty="0" smtClean="0"/>
              <a:t>Стать храбрым взрослым</a:t>
            </a:r>
          </a:p>
          <a:p>
            <a:pPr marL="0" indent="0">
              <a:buNone/>
            </a:pPr>
            <a:r>
              <a:rPr lang="ru-RU" i="1" dirty="0" smtClean="0"/>
              <a:t>(отдать право на жизнь и смерть)</a:t>
            </a:r>
          </a:p>
          <a:p>
            <a:pPr marL="0" indent="0">
              <a:buNone/>
            </a:pPr>
            <a:r>
              <a:rPr lang="ru-RU" i="1" dirty="0" smtClean="0"/>
              <a:t>Стать ленивым взрослым</a:t>
            </a:r>
          </a:p>
          <a:p>
            <a:pPr marL="0" indent="0">
              <a:buNone/>
            </a:pPr>
            <a:r>
              <a:rPr lang="ru-RU" i="1" dirty="0" smtClean="0"/>
              <a:t>(сообщающиеся сосуды)</a:t>
            </a:r>
          </a:p>
          <a:p>
            <a:pPr marL="0" indent="0">
              <a:buNone/>
            </a:pPr>
            <a:r>
              <a:rPr lang="ru-RU" i="1" dirty="0" smtClean="0"/>
              <a:t>Вынуть ожидания из другого</a:t>
            </a:r>
          </a:p>
          <a:p>
            <a:pPr marL="0" indent="0">
              <a:buNone/>
            </a:pPr>
            <a:r>
              <a:rPr lang="ru-RU" i="1" dirty="0" smtClean="0"/>
              <a:t>Вернуть одиночеству его ценность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8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694944"/>
            <a:ext cx="10515600" cy="573024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1.	СМОТРЕТЬ НА РЕБЕНКА И ОБМИРАТЬ ОТ ЛЮБВИ. НА ЭТОТ СТЕРЖЕНЬ – ЛЮБВИ И ПРИНЯТИЯ НАМАТЫВАЕТСЯ ВСЯ БУДУЩАЯ САМООЦЕНКА РЕБЕНКА, ВСЯ ЕГО ЛИЧНОСТЬ.  А если этой любви нет – то образуется зияющая дыра, незаживающая рана и как следствие – панцирь, через который не пробиться потом – не помогающим людям, ни технологиям, ни образованию</a:t>
            </a:r>
          </a:p>
          <a:p>
            <a:r>
              <a:rPr lang="ru-RU" dirty="0"/>
              <a:t>2.	Говорить с малышом специальным МАМИНЫМ ГОВОРКОМ – с растянутыми гласными, в высоком регистре, мурлыкать с ребенком о нем самом. Это еще одно основание для внутреннего стержня</a:t>
            </a:r>
          </a:p>
          <a:p>
            <a:r>
              <a:rPr lang="ru-RU" dirty="0"/>
              <a:t>3.	Вращаться вокруг своего малыша как планеты вокруг солнца. Период от рождения до года – это создание ощущения для малыша, что он - пуп земли. Он главный. Только это дает на всю жизнь человеку понимание его законности , легитимности существования в этом мире. Он принят в мире и по праву. И это главная задача формирования ПРИВЯЗАННОСТИ.</a:t>
            </a:r>
          </a:p>
          <a:p>
            <a:r>
              <a:rPr lang="ru-RU" dirty="0"/>
              <a:t>4.	БЫТЬ КОНТЕЙНЕРОМ ДЛЯ РЕБЕНКА – это значит помогать ему справляться со всеми стрессами и переживаниями. Ибо переживать фрустрацию  - то есть плакать и горевать  (заботиться о собственной безопасности) – и одновременно еще интересоваться миром и развиваться – НЕВОЗМОЖНО. ПОЭТОМУ НА ВОЙНЕ, например, люди </a:t>
            </a:r>
            <a:r>
              <a:rPr lang="ru-RU" dirty="0" smtClean="0"/>
              <a:t>почти не плачут. </a:t>
            </a:r>
            <a:r>
              <a:rPr lang="ru-RU" dirty="0"/>
              <a:t>Потому что там только о безопасности приходится думать. И если не плачут позже – то это трудно излечить без специалиста.</a:t>
            </a:r>
          </a:p>
          <a:p>
            <a:r>
              <a:rPr lang="ru-RU" dirty="0"/>
              <a:t> У малыша в песочнице - каждый день приключения. Коленку ушиб – надо поплакать, а не терпеть, раз ты мужик будущий. Об этом подробнее -  у </a:t>
            </a:r>
            <a:r>
              <a:rPr lang="ru-RU" dirty="0" err="1"/>
              <a:t>Петрановской</a:t>
            </a:r>
            <a:r>
              <a:rPr lang="ru-RU" dirty="0"/>
              <a:t> Людмилы. Должен быть создан кокон безопасности, чтобы пережить сильные чувства. И этот кокон создает для ребенка мама. А чтобы у нее были силы на это – </a:t>
            </a:r>
            <a:r>
              <a:rPr lang="ru-RU" dirty="0" smtClean="0"/>
              <a:t>психологи всего мира готовы воссоздавать </a:t>
            </a:r>
            <a:r>
              <a:rPr lang="ru-RU" dirty="0"/>
              <a:t>для нее этот кокон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4662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0318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привязанность?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83" y="457201"/>
            <a:ext cx="3944997" cy="591260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2442" y="1292352"/>
            <a:ext cx="5114646" cy="536448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 Берестов: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«Любили тебя без особых причин.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то, что ты внук,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то, что ты сын,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то, что малыш,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то, что растешь,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то, что на маму и папу похож.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эта любовь до конца твоих дней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Останется тайной опорой твоей»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0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25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маркеры сепарации (кастрации)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09472"/>
            <a:ext cx="10515600" cy="506749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Первый крик – возможна жизнь</a:t>
            </a:r>
          </a:p>
          <a:p>
            <a:r>
              <a:rPr lang="ru-RU" dirty="0" smtClean="0"/>
              <a:t>Первая улыбка – возможно счастье</a:t>
            </a:r>
          </a:p>
          <a:p>
            <a:r>
              <a:rPr lang="ru-RU" dirty="0" smtClean="0"/>
              <a:t>Первые зубки – возможен диалог и фрустрация</a:t>
            </a:r>
          </a:p>
          <a:p>
            <a:r>
              <a:rPr lang="ru-RU" dirty="0" smtClean="0"/>
              <a:t>Первые ступеньки – возможен горшок</a:t>
            </a:r>
          </a:p>
          <a:p>
            <a:r>
              <a:rPr lang="ru-RU" dirty="0" smtClean="0"/>
              <a:t>Первое НЕТ – возможна личность</a:t>
            </a:r>
          </a:p>
          <a:p>
            <a:r>
              <a:rPr lang="ru-RU" dirty="0" smtClean="0"/>
              <a:t>Первые фразы – возможно, папа </a:t>
            </a:r>
            <a:r>
              <a:rPr lang="ru-RU" dirty="0" smtClean="0"/>
              <a:t>тоже может всё!?</a:t>
            </a:r>
            <a:endParaRPr lang="ru-RU" dirty="0" smtClean="0"/>
          </a:p>
          <a:p>
            <a:r>
              <a:rPr lang="ru-RU" dirty="0" smtClean="0"/>
              <a:t>Выпали зубки – пора верить другим</a:t>
            </a:r>
          </a:p>
          <a:p>
            <a:r>
              <a:rPr lang="ru-RU" dirty="0" smtClean="0"/>
              <a:t>Достает рукой до уха через голову – пора думать своей головой</a:t>
            </a:r>
          </a:p>
          <a:p>
            <a:r>
              <a:rPr lang="ru-RU" dirty="0" smtClean="0"/>
              <a:t>Перерос родителей – пора проститься с иллюзиями и снять </a:t>
            </a:r>
            <a:r>
              <a:rPr lang="ru-RU" dirty="0" smtClean="0"/>
              <a:t>с них корону </a:t>
            </a:r>
            <a:endParaRPr lang="ru-RU" dirty="0" smtClean="0"/>
          </a:p>
          <a:p>
            <a:r>
              <a:rPr lang="ru-RU" dirty="0" smtClean="0"/>
              <a:t>Стал плохо пахнуть – пора отдать контроль за телом полностью</a:t>
            </a:r>
          </a:p>
          <a:p>
            <a:r>
              <a:rPr lang="ru-RU" dirty="0" smtClean="0"/>
              <a:t>Стал лениться – пора прекратить развивать извне</a:t>
            </a:r>
          </a:p>
          <a:p>
            <a:r>
              <a:rPr lang="ru-RU" dirty="0" smtClean="0"/>
              <a:t>Стал плохо есть? – маме пора к психологу!  Маме!!!</a:t>
            </a:r>
          </a:p>
          <a:p>
            <a:r>
              <a:rPr lang="ru-RU" dirty="0" smtClean="0"/>
              <a:t>Плохое поведение – это хорошая реакция на плохую сепарацию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3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4498" cy="94469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тапы сепарации: </a:t>
            </a:r>
            <a:r>
              <a:rPr lang="ru-RU" sz="3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протонойа</a:t>
            </a: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ортонойа</a:t>
            </a: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паранойа</a:t>
            </a: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метанойа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5844"/>
            <a:ext cx="10863020" cy="5160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1 годик – к маме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годик – от мамы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годик – против мамы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годик – ангел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годик – против папы (мальчики)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6-11 лет – к людям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12-13лет – от людей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13-15лет – против людей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– 21лет – возвращение  к людям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где-нибудь в 30-40 лет – возвращение к родителям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7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 отца и третьего человека в социализации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 мамы как демиурга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Стадо как древний способ расслабления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речи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из заповедника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фрустрации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75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76" y="341376"/>
            <a:ext cx="5659257" cy="583558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064" y="755904"/>
            <a:ext cx="4055365" cy="524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40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1133856" y="490917"/>
            <a:ext cx="9729216" cy="5986271"/>
          </a:xfrm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877" y="2718816"/>
            <a:ext cx="6097587" cy="120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9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243328"/>
            <a:ext cx="3932237" cy="30723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ответственность и свобода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Ответственность неделима</a:t>
            </a:r>
          </a:p>
          <a:p>
            <a:r>
              <a:rPr lang="ru-RU" dirty="0" smtClean="0"/>
              <a:t>Вернуть тело = вернуть дело = успех в социализации и профилактика алкоголизма</a:t>
            </a:r>
          </a:p>
          <a:p>
            <a:r>
              <a:rPr lang="ru-RU" dirty="0" smtClean="0"/>
              <a:t>Обложить детей ватой и закрыть горки, выровнять ландшафт и возить в машине = сделать их инвалидами</a:t>
            </a:r>
          </a:p>
          <a:p>
            <a:r>
              <a:rPr lang="ru-RU" dirty="0" smtClean="0"/>
              <a:t>Экзамен и доклад – что развивает лучше?</a:t>
            </a:r>
          </a:p>
          <a:p>
            <a:r>
              <a:rPr lang="ru-RU" dirty="0" smtClean="0"/>
              <a:t>Риск незнаемого = 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803212" y="1886712"/>
            <a:ext cx="3932237" cy="3811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0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74916"/>
            <a:ext cx="10515600" cy="5625884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мы знаем, где проходят границы личного пространства человека, то нам хорошо видно, что находится в его владении: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САМ!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48000" y="282883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/>
              <a:t>тогда мы можем </a:t>
            </a:r>
          </a:p>
          <a:p>
            <a:r>
              <a:rPr lang="ru-RU" sz="2000" i="1" dirty="0"/>
              <a:t>                                              требовать, чтобы он нёс           </a:t>
            </a:r>
          </a:p>
          <a:p>
            <a:r>
              <a:rPr lang="ru-RU" sz="2000" i="1" dirty="0"/>
              <a:t>                                                ответственность за свои </a:t>
            </a:r>
          </a:p>
          <a:p>
            <a:r>
              <a:rPr lang="ru-RU" sz="2000" i="1" dirty="0"/>
              <a:t>                                           чувства, поступки и взгляды</a:t>
            </a:r>
          </a:p>
        </p:txBody>
      </p:sp>
    </p:spTree>
    <p:extLst>
      <p:ext uri="{BB962C8B-B14F-4D97-AF65-F5344CB8AC3E}">
        <p14:creationId xmlns:p14="http://schemas.microsoft.com/office/powerpoint/2010/main" val="246518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12922"/>
            <a:ext cx="10515600" cy="5734373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Дети не рождаются с готовыми границами личного пространства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48000" y="25518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Они их усваивают благодаря общению и дисциплине. </a:t>
            </a:r>
          </a:p>
          <a:p>
            <a:r>
              <a:rPr lang="ru-RU" dirty="0"/>
              <a:t>Чтобы дети поняли, кто они такие и за что несут ответственность, родители должны установить чёткие границы в отношениях с ними и строить эти отношения таким образом, чтобы дети осознавали собственные границы</a:t>
            </a:r>
          </a:p>
        </p:txBody>
      </p:sp>
    </p:spTree>
    <p:extLst>
      <p:ext uri="{BB962C8B-B14F-4D97-AF65-F5344CB8AC3E}">
        <p14:creationId xmlns:p14="http://schemas.microsoft.com/office/powerpoint/2010/main" val="41200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" b="1630"/>
          <a:stretch>
            <a:fillRect/>
          </a:stretch>
        </p:blipFill>
        <p:spPr/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839788" y="877824"/>
            <a:ext cx="3932237" cy="4991164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 о внутреннем мире ребёнка, границы которого неявны и хрупки, их так легко нарушить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"/>
            <a:ext cx="365760" cy="2055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Будем помнить о внутреннем мире ребёнка, </a:t>
            </a:r>
            <a:r>
              <a:rPr lang="ru-RU" sz="800" dirty="0"/>
              <a:t>границы</a:t>
            </a:r>
            <a:r>
              <a:rPr lang="ru-RU" dirty="0"/>
              <a:t> которого неявны и хрупки, их так легко нарушить</a:t>
            </a:r>
          </a:p>
        </p:txBody>
      </p:sp>
    </p:spTree>
    <p:extLst>
      <p:ext uri="{BB962C8B-B14F-4D97-AF65-F5344CB8AC3E}">
        <p14:creationId xmlns:p14="http://schemas.microsoft.com/office/powerpoint/2010/main" val="21308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0271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63662"/>
            <a:ext cx="7620000" cy="49911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Привязанность 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витальная потребность. Без нее – не живут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ребенок не уверен в своем взрослом, в его привязанности, он будет добиваться подтверждений связи, стремиться ее сохранить и укрепить любой ценой. Потому что на кону – его жизнь.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110" y="2021441"/>
            <a:ext cx="5331137" cy="357468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3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подготовиться к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родительству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" r="7653"/>
          <a:stretch>
            <a:fillRect/>
          </a:stretch>
        </p:blipFill>
        <p:spPr/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стать творческим и смелым. И снова задавать вопросы. Всех хороших вещей на свете по трое: время, пространство и вопросы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ебенок рождается и тогда вы смотрите друг на друга.  Он говорит тебе – кто ты. Нельзя знать все ответы заранее. Откройте окно. ОКНО. Открытость Каждому Новому Опыту.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3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803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Х</a:t>
            </a:r>
            <a:r>
              <a:rPr lang="ru-RU" sz="3200" b="1" dirty="0" smtClean="0"/>
              <a:t>удожественные </a:t>
            </a:r>
            <a:r>
              <a:rPr lang="ru-RU" sz="3200" b="1" dirty="0" smtClean="0"/>
              <a:t>фильмы, </a:t>
            </a:r>
            <a:r>
              <a:rPr lang="ru-RU" sz="3200" b="1" dirty="0" smtClean="0"/>
              <a:t>мультфильмы о сепарации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72896"/>
            <a:ext cx="5181600" cy="5104067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	</a:t>
            </a:r>
            <a:r>
              <a:rPr lang="ru-RU" dirty="0" smtClean="0"/>
              <a:t>     </a:t>
            </a:r>
            <a:r>
              <a:rPr lang="ru-RU" sz="3700" b="1" dirty="0" smtClean="0"/>
              <a:t>«</a:t>
            </a:r>
            <a:r>
              <a:rPr lang="ru-RU" sz="3700" b="1" dirty="0" err="1" smtClean="0"/>
              <a:t>Маугли</a:t>
            </a:r>
            <a:r>
              <a:rPr lang="ru-RU" sz="3700" b="1" dirty="0" smtClean="0"/>
              <a:t>» (</a:t>
            </a:r>
            <a:r>
              <a:rPr lang="ru-RU" sz="3700" b="1" dirty="0" err="1" smtClean="0"/>
              <a:t>Сша</a:t>
            </a:r>
            <a:r>
              <a:rPr lang="ru-RU" sz="3700" b="1" dirty="0" smtClean="0"/>
              <a:t>, 2018)</a:t>
            </a:r>
            <a:r>
              <a:rPr lang="ru-RU" sz="3700" b="1" dirty="0"/>
              <a:t/>
            </a:r>
            <a:br>
              <a:rPr lang="ru-RU" sz="3700" b="1" dirty="0"/>
            </a:br>
            <a:r>
              <a:rPr lang="ru-RU" sz="3700" b="1" dirty="0"/>
              <a:t>	</a:t>
            </a:r>
            <a:r>
              <a:rPr lang="ru-RU" sz="3700" b="1" dirty="0" smtClean="0"/>
              <a:t>       «Чудо» </a:t>
            </a:r>
            <a:r>
              <a:rPr lang="ru-RU" sz="3700" b="1" dirty="0"/>
              <a:t>(США, </a:t>
            </a:r>
            <a:r>
              <a:rPr lang="ru-RU" sz="3700" b="1" dirty="0" smtClean="0"/>
              <a:t>Гонконг 2017)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700" b="1" dirty="0" smtClean="0"/>
              <a:t>                     «Мачеха» (США, 1998)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700" b="1" dirty="0" smtClean="0"/>
              <a:t>                     «Инструкции не прилагаются» (Мексика, 2013)</a:t>
            </a:r>
            <a:r>
              <a:rPr lang="ru-RU" sz="3700" b="1" dirty="0"/>
              <a:t/>
            </a:r>
            <a:br>
              <a:rPr lang="ru-RU" sz="3700" b="1" dirty="0"/>
            </a:br>
            <a:r>
              <a:rPr lang="ru-RU" sz="3700" b="1" dirty="0"/>
              <a:t>	</a:t>
            </a:r>
            <a:r>
              <a:rPr lang="ru-RU" sz="3700" b="1" dirty="0" smtClean="0"/>
              <a:t>«Гарри Потер» </a:t>
            </a:r>
            <a:r>
              <a:rPr lang="ru-RU" sz="3700" b="1" dirty="0"/>
              <a:t>(</a:t>
            </a:r>
            <a:r>
              <a:rPr lang="ru-RU" sz="3700" b="1" dirty="0" smtClean="0"/>
              <a:t>США, Великобритания 2001- 2011)</a:t>
            </a:r>
            <a:r>
              <a:rPr lang="ru-RU" sz="3700" b="1" dirty="0"/>
              <a:t/>
            </a:r>
            <a:br>
              <a:rPr lang="ru-RU" sz="3700" b="1" dirty="0"/>
            </a:br>
            <a:r>
              <a:rPr lang="ru-RU" sz="3700" b="1" dirty="0" smtClean="0"/>
              <a:t> </a:t>
            </a:r>
            <a:r>
              <a:rPr lang="ru-RU" sz="3700" b="1" dirty="0"/>
              <a:t/>
            </a:r>
            <a:br>
              <a:rPr lang="ru-RU" sz="3700" b="1" dirty="0"/>
            </a:br>
            <a:r>
              <a:rPr lang="ru-RU" sz="3700" b="1" dirty="0"/>
              <a:t> 	</a:t>
            </a:r>
            <a:r>
              <a:rPr lang="ru-RU" sz="3700" b="1" dirty="0" smtClean="0"/>
              <a:t>«12 месяцев» (СССР, 1972)</a:t>
            </a:r>
            <a:r>
              <a:rPr lang="ru-RU" sz="3700" b="1" dirty="0"/>
              <a:t/>
            </a:r>
            <a:br>
              <a:rPr lang="ru-RU" sz="3700" b="1" dirty="0"/>
            </a:br>
            <a:r>
              <a:rPr lang="ru-RU" sz="3700" b="1" dirty="0"/>
              <a:t> 	«</a:t>
            </a:r>
            <a:r>
              <a:rPr lang="ru-RU" sz="3700" b="1" dirty="0" smtClean="0"/>
              <a:t>Морозко» (СССР,1965)</a:t>
            </a:r>
            <a:r>
              <a:rPr lang="ru-RU" sz="3700" b="1" dirty="0"/>
              <a:t/>
            </a:r>
            <a:br>
              <a:rPr lang="ru-RU" sz="3700" b="1" dirty="0"/>
            </a:br>
            <a:r>
              <a:rPr lang="ru-RU" sz="3700" b="1" dirty="0"/>
              <a:t>	</a:t>
            </a:r>
            <a:r>
              <a:rPr lang="ru-RU" sz="3700" b="1" dirty="0" smtClean="0"/>
              <a:t>«Золушка» </a:t>
            </a:r>
            <a:r>
              <a:rPr lang="ru-RU" sz="3700" b="1" dirty="0"/>
              <a:t>(США, </a:t>
            </a:r>
            <a:r>
              <a:rPr lang="ru-RU" sz="3700" b="1" dirty="0" smtClean="0"/>
              <a:t>2015)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700" b="1" dirty="0" smtClean="0"/>
              <a:t>«Умка» (СССР, 1969)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700" b="1" dirty="0" smtClean="0"/>
              <a:t>«Крошка енот» (СССР, 1974)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700" b="1" dirty="0" smtClean="0"/>
              <a:t>«Гадкий утенок» (СССР, 1956)</a:t>
            </a:r>
            <a:r>
              <a:rPr lang="ru-RU" sz="3700" b="1" dirty="0"/>
              <a:t/>
            </a:r>
            <a:br>
              <a:rPr lang="ru-RU" sz="3700" b="1" dirty="0"/>
            </a:br>
            <a:r>
              <a:rPr lang="ru-RU" sz="3700" b="1" dirty="0" smtClean="0"/>
              <a:t> </a:t>
            </a:r>
            <a:r>
              <a:rPr lang="ru-RU" sz="3700" b="1" dirty="0"/>
              <a:t/>
            </a:r>
            <a:br>
              <a:rPr lang="ru-RU" sz="3700" b="1" dirty="0"/>
            </a:br>
            <a:r>
              <a:rPr lang="ru-RU" sz="3700" b="1" dirty="0"/>
              <a:t>  	</a:t>
            </a:r>
            <a:r>
              <a:rPr lang="ru-RU" sz="3700" b="1" dirty="0" smtClean="0"/>
              <a:t>«</a:t>
            </a:r>
            <a:r>
              <a:rPr lang="ru-RU" sz="3700" b="1" dirty="0" err="1" smtClean="0"/>
              <a:t>Форрест</a:t>
            </a:r>
            <a:r>
              <a:rPr lang="ru-RU" sz="3700" b="1" dirty="0" smtClean="0"/>
              <a:t> </a:t>
            </a:r>
            <a:r>
              <a:rPr lang="ru-RU" sz="3700" b="1" dirty="0" err="1" smtClean="0"/>
              <a:t>Гамп</a:t>
            </a:r>
            <a:r>
              <a:rPr lang="ru-RU" sz="3700" b="1" dirty="0" smtClean="0"/>
              <a:t>» </a:t>
            </a:r>
            <a:r>
              <a:rPr lang="ru-RU" sz="3700" b="1" dirty="0"/>
              <a:t>(США</a:t>
            </a:r>
            <a:r>
              <a:rPr lang="ru-RU" sz="3700" b="1" dirty="0" smtClean="0"/>
              <a:t>, 1994)</a:t>
            </a:r>
            <a:r>
              <a:rPr lang="ru-RU" sz="3700" b="1" dirty="0"/>
              <a:t/>
            </a:r>
            <a:br>
              <a:rPr lang="ru-RU" sz="3700" b="1" dirty="0"/>
            </a:br>
            <a:r>
              <a:rPr lang="ru-RU" sz="3700" b="1" dirty="0"/>
              <a:t>	</a:t>
            </a:r>
            <a:r>
              <a:rPr lang="ru-RU" sz="3700" b="1" dirty="0" smtClean="0"/>
              <a:t>«Вам и не снилось» </a:t>
            </a:r>
            <a:r>
              <a:rPr lang="ru-RU" sz="3700" b="1" dirty="0"/>
              <a:t>(</a:t>
            </a:r>
            <a:r>
              <a:rPr lang="ru-RU" sz="3700" b="1" dirty="0" smtClean="0"/>
              <a:t>СССР, 1980)</a:t>
            </a:r>
            <a:r>
              <a:rPr lang="ru-RU" sz="3700" b="1" dirty="0"/>
              <a:t/>
            </a:r>
            <a:br>
              <a:rPr lang="ru-RU" sz="3700" b="1" dirty="0"/>
            </a:br>
            <a:r>
              <a:rPr lang="ru-RU" sz="3700" b="1" dirty="0"/>
              <a:t>	</a:t>
            </a:r>
            <a:r>
              <a:rPr lang="ru-RU" sz="3700" b="1" dirty="0" smtClean="0"/>
              <a:t>«Мэри </a:t>
            </a:r>
            <a:r>
              <a:rPr lang="ru-RU" sz="3700" b="1" dirty="0" err="1" smtClean="0"/>
              <a:t>Поппинс</a:t>
            </a:r>
            <a:r>
              <a:rPr lang="ru-RU" sz="3700" b="1" dirty="0" smtClean="0"/>
              <a:t>» </a:t>
            </a:r>
            <a:r>
              <a:rPr lang="ru-RU" sz="3700" b="1" dirty="0"/>
              <a:t>(Великобритания, </a:t>
            </a:r>
            <a:r>
              <a:rPr lang="ru-RU" sz="3700" b="1" dirty="0" smtClean="0"/>
              <a:t>2018);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700" b="1" dirty="0" smtClean="0"/>
              <a:t>                     «Трое из Простоквашино»(СССР, 1978)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700" b="1" dirty="0" smtClean="0"/>
              <a:t>                     «Как прогулять школу с пользой» (Франция, 2017)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700" b="1" dirty="0" smtClean="0"/>
              <a:t>                      «Капитан Фантастик» (США, 2016)</a:t>
            </a:r>
            <a:r>
              <a:rPr lang="ru-RU" sz="3700" b="1" dirty="0"/>
              <a:t/>
            </a:r>
            <a:br>
              <a:rPr lang="ru-RU" sz="3700" b="1" dirty="0"/>
            </a:br>
            <a:r>
              <a:rPr lang="ru-RU" dirty="0"/>
              <a:t>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1133856"/>
            <a:ext cx="5181600" cy="5043107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 	</a:t>
            </a:r>
            <a:r>
              <a:rPr lang="ru-RU" sz="5500" b="1" dirty="0"/>
              <a:t>Сериал «Это мы» (США, 2016</a:t>
            </a:r>
            <a:r>
              <a:rPr lang="ru-RU" sz="5500" b="1" dirty="0" smtClean="0"/>
              <a:t>)</a:t>
            </a:r>
          </a:p>
          <a:p>
            <a:pPr marL="0" indent="0">
              <a:buNone/>
            </a:pPr>
            <a:r>
              <a:rPr lang="ru-RU" sz="5500" b="1" dirty="0"/>
              <a:t>	</a:t>
            </a:r>
            <a:r>
              <a:rPr lang="ru-RU" sz="5500" b="1" dirty="0" smtClean="0"/>
              <a:t> </a:t>
            </a:r>
            <a:endParaRPr lang="ru-RU" sz="5500" b="1" dirty="0"/>
          </a:p>
          <a:p>
            <a:pPr marL="0" indent="0">
              <a:buNone/>
            </a:pPr>
            <a:r>
              <a:rPr lang="ru-RU" sz="5500" b="1" dirty="0"/>
              <a:t>   </a:t>
            </a:r>
            <a:r>
              <a:rPr lang="ru-RU" sz="5500" b="1" dirty="0" smtClean="0"/>
              <a:t>«</a:t>
            </a:r>
            <a:r>
              <a:rPr lang="ru-RU" sz="5500" b="1" dirty="0"/>
              <a:t>Крупная рыба» (США, </a:t>
            </a:r>
            <a:r>
              <a:rPr lang="ru-RU" sz="5500" b="1" dirty="0" smtClean="0"/>
              <a:t>2003 )</a:t>
            </a:r>
          </a:p>
          <a:p>
            <a:pPr marL="0" indent="0">
              <a:buNone/>
            </a:pPr>
            <a:r>
              <a:rPr lang="ru-RU" sz="5500" b="1" dirty="0" smtClean="0"/>
              <a:t>Сериал «Игра престолов» (США, 2011-2019)</a:t>
            </a:r>
          </a:p>
          <a:p>
            <a:pPr marL="0" indent="0">
              <a:buNone/>
            </a:pPr>
            <a:r>
              <a:rPr lang="ru-RU" sz="5500" b="1" dirty="0" smtClean="0"/>
              <a:t>                      </a:t>
            </a:r>
          </a:p>
          <a:p>
            <a:pPr marL="0" indent="0">
              <a:buNone/>
            </a:pPr>
            <a:r>
              <a:rPr lang="ru-RU" sz="5500" b="1" dirty="0" smtClean="0"/>
              <a:t>«</a:t>
            </a:r>
            <a:r>
              <a:rPr lang="ru-RU" sz="5500" b="1" dirty="0"/>
              <a:t>Большая </a:t>
            </a:r>
            <a:r>
              <a:rPr lang="ru-RU" sz="5500" b="1" dirty="0" smtClean="0"/>
              <a:t>маленькая  </a:t>
            </a:r>
            <a:r>
              <a:rPr lang="ru-RU" sz="5500" b="1" dirty="0"/>
              <a:t>Я» (Франция, 2010)</a:t>
            </a:r>
          </a:p>
          <a:p>
            <a:pPr marL="0" indent="0">
              <a:buNone/>
            </a:pPr>
            <a:r>
              <a:rPr lang="ru-RU" sz="5500" b="1" dirty="0"/>
              <a:t>        </a:t>
            </a:r>
            <a:r>
              <a:rPr lang="ru-RU" sz="5500" b="1" dirty="0" smtClean="0"/>
              <a:t>«</a:t>
            </a:r>
            <a:r>
              <a:rPr lang="ru-RU" sz="5500" b="1" dirty="0"/>
              <a:t>Хаотичная Анна» (Испания, 2007)</a:t>
            </a:r>
          </a:p>
          <a:p>
            <a:pPr marL="0" indent="0">
              <a:buNone/>
            </a:pPr>
            <a:r>
              <a:rPr lang="ru-RU" sz="5500" b="1" dirty="0"/>
              <a:t>              </a:t>
            </a:r>
            <a:r>
              <a:rPr lang="ru-RU" sz="5500" b="1" dirty="0" smtClean="0"/>
              <a:t>«</a:t>
            </a:r>
            <a:r>
              <a:rPr lang="ru-RU" sz="5500" b="1" dirty="0"/>
              <a:t>Близнецы» (США, 1988) </a:t>
            </a:r>
            <a:endParaRPr lang="ru-RU" sz="5500" b="1" dirty="0" smtClean="0"/>
          </a:p>
          <a:p>
            <a:pPr marL="0" indent="0">
              <a:buNone/>
            </a:pPr>
            <a:endParaRPr lang="ru-RU" sz="5500" b="1" dirty="0"/>
          </a:p>
          <a:p>
            <a:pPr marL="0" indent="0">
              <a:buNone/>
            </a:pPr>
            <a:r>
              <a:rPr lang="ru-RU" sz="5500" b="1" dirty="0"/>
              <a:t>   </a:t>
            </a:r>
            <a:r>
              <a:rPr lang="ru-RU" sz="5500" b="1" dirty="0" smtClean="0"/>
              <a:t>«</a:t>
            </a:r>
            <a:r>
              <a:rPr lang="ru-RU" sz="5500" b="1" dirty="0"/>
              <a:t>Похороните меня за плинтусом» (Россия, 2009</a:t>
            </a:r>
            <a:r>
              <a:rPr lang="ru-RU" sz="5500" b="1" dirty="0" smtClean="0"/>
              <a:t>)</a:t>
            </a:r>
            <a:endParaRPr lang="ru-RU" sz="5500" b="1" dirty="0"/>
          </a:p>
          <a:p>
            <a:pPr marL="0" indent="0">
              <a:buNone/>
            </a:pPr>
            <a:r>
              <a:rPr lang="ru-RU" sz="5500" b="1" dirty="0" smtClean="0"/>
              <a:t>«Отважные» (США, 2011</a:t>
            </a:r>
            <a:r>
              <a:rPr lang="ru-RU" sz="5500" b="1" dirty="0" smtClean="0"/>
              <a:t>)</a:t>
            </a:r>
          </a:p>
          <a:p>
            <a:pPr marL="0" indent="0">
              <a:buNone/>
            </a:pPr>
            <a:endParaRPr lang="ru-RU" sz="5500" b="1" dirty="0" smtClean="0"/>
          </a:p>
          <a:p>
            <a:pPr marL="0" indent="0">
              <a:buNone/>
            </a:pPr>
            <a:r>
              <a:rPr lang="ru-RU" sz="5500" b="1" dirty="0" smtClean="0"/>
              <a:t>«</a:t>
            </a:r>
            <a:r>
              <a:rPr lang="ru-RU" sz="5500" b="1" dirty="0" smtClean="0"/>
              <a:t>Пылающая равнина»  (США, 2008)</a:t>
            </a:r>
            <a:endParaRPr lang="ru-RU" sz="55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78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7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16864"/>
            <a:ext cx="11000232" cy="6041136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800" cap="all" dirty="0">
                <a:latin typeface="Segoe Script" panose="020B0504020000000003" pitchFamily="34" charset="0"/>
                <a:cs typeface="Times New Roman" panose="02020603050405020304" pitchFamily="18" charset="0"/>
              </a:rPr>
              <a:t> Антуан де Сент-Экзюпери «Маленький принц</a:t>
            </a:r>
            <a:r>
              <a:rPr lang="ru-RU" sz="1800" cap="all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»</a:t>
            </a:r>
            <a:endParaRPr lang="ru-RU" sz="1800" dirty="0" smtClean="0"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18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Segoe Script" panose="020B0504020000000003" pitchFamily="34" charset="0"/>
                <a:cs typeface="Times New Roman" panose="02020603050405020304" pitchFamily="18" charset="0"/>
              </a:rPr>
              <a:t>Форвард </a:t>
            </a:r>
            <a:r>
              <a:rPr lang="ru-RU" sz="18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Сьюзан</a:t>
            </a:r>
            <a:r>
              <a:rPr lang="ru-RU" sz="18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. Токсичные родители</a:t>
            </a:r>
            <a:endParaRPr lang="ru-RU" sz="1800" dirty="0" smtClean="0"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1800" dirty="0">
                <a:latin typeface="Segoe Script" panose="020B0504020000000003" pitchFamily="34" charset="0"/>
                <a:cs typeface="Times New Roman" panose="02020603050405020304" pitchFamily="18" charset="0"/>
              </a:rPr>
              <a:t> Карлос </a:t>
            </a:r>
            <a:r>
              <a:rPr lang="ru-RU" sz="18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Гонсалес.  Целуйте </a:t>
            </a:r>
            <a:r>
              <a:rPr lang="ru-RU" sz="1800" dirty="0">
                <a:latin typeface="Segoe Script" panose="020B0504020000000003" pitchFamily="34" charset="0"/>
                <a:cs typeface="Times New Roman" panose="02020603050405020304" pitchFamily="18" charset="0"/>
              </a:rPr>
              <a:t>меня! Как воспитывать детей с </a:t>
            </a:r>
            <a:r>
              <a:rPr lang="ru-RU" sz="18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любовью</a:t>
            </a:r>
            <a:endParaRPr lang="ru-RU" sz="1800" dirty="0" smtClean="0"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1800" dirty="0">
                <a:latin typeface="Segoe Script" panose="020B0504020000000003" pitchFamily="34" charset="0"/>
                <a:cs typeface="Times New Roman" panose="02020603050405020304" pitchFamily="18" charset="0"/>
              </a:rPr>
              <a:t>Гордон </a:t>
            </a:r>
            <a:r>
              <a:rPr lang="ru-RU" sz="18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Ньюфелд</a:t>
            </a:r>
            <a:r>
              <a:rPr lang="ru-RU" sz="1800" dirty="0">
                <a:latin typeface="Segoe Script" panose="020B0504020000000003" pitchFamily="34" charset="0"/>
                <a:cs typeface="Times New Roman" panose="02020603050405020304" pitchFamily="18" charset="0"/>
              </a:rPr>
              <a:t>.</a:t>
            </a:r>
            <a:r>
              <a:rPr lang="ru-RU" sz="18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Ключи </a:t>
            </a:r>
            <a:r>
              <a:rPr lang="ru-RU" sz="1800" dirty="0">
                <a:latin typeface="Segoe Script" panose="020B0504020000000003" pitchFamily="34" charset="0"/>
                <a:cs typeface="Times New Roman" panose="02020603050405020304" pitchFamily="18" charset="0"/>
              </a:rPr>
              <a:t>к благополучию детей и </a:t>
            </a:r>
            <a:r>
              <a:rPr lang="ru-RU" sz="18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подростков</a:t>
            </a:r>
            <a:endParaRPr lang="ru-RU" sz="1800" dirty="0" smtClean="0"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1800" dirty="0">
                <a:latin typeface="Segoe Script" panose="020B0504020000000003" pitchFamily="34" charset="0"/>
                <a:cs typeface="Times New Roman" panose="02020603050405020304" pitchFamily="18" charset="0"/>
              </a:rPr>
              <a:t> Гордон </a:t>
            </a:r>
            <a:r>
              <a:rPr lang="ru-RU" sz="1800" dirty="0" err="1">
                <a:latin typeface="Segoe Script" panose="020B0504020000000003" pitchFamily="34" charset="0"/>
                <a:cs typeface="Times New Roman" panose="02020603050405020304" pitchFamily="18" charset="0"/>
              </a:rPr>
              <a:t>Ньюфелд</a:t>
            </a:r>
            <a:r>
              <a:rPr lang="ru-RU" sz="1800" dirty="0">
                <a:latin typeface="Segoe Script" panose="020B0504020000000003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Segoe Script" panose="020B0504020000000003" pitchFamily="34" charset="0"/>
                <a:cs typeface="Times New Roman" panose="02020603050405020304" pitchFamily="18" charset="0"/>
              </a:rPr>
              <a:t>Габор</a:t>
            </a:r>
            <a:r>
              <a:rPr lang="ru-RU" sz="1800" dirty="0"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Матэ</a:t>
            </a:r>
            <a:r>
              <a:rPr lang="ru-RU" sz="18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.  Не </a:t>
            </a:r>
            <a:r>
              <a:rPr lang="ru-RU" sz="1800" dirty="0">
                <a:latin typeface="Segoe Script" panose="020B0504020000000003" pitchFamily="34" charset="0"/>
                <a:cs typeface="Times New Roman" panose="02020603050405020304" pitchFamily="18" charset="0"/>
              </a:rPr>
              <a:t>упускайте своих </a:t>
            </a:r>
            <a:r>
              <a:rPr lang="ru-RU" sz="18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детей</a:t>
            </a:r>
            <a:endParaRPr lang="ru-RU" sz="1800" dirty="0" smtClean="0"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1800" dirty="0">
                <a:latin typeface="Segoe Script" panose="020B0504020000000003" pitchFamily="34" charset="0"/>
                <a:cs typeface="Times New Roman" panose="02020603050405020304" pitchFamily="18" charset="0"/>
              </a:rPr>
              <a:t>Карл Хайнц </a:t>
            </a:r>
            <a:r>
              <a:rPr lang="ru-RU" sz="18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Бриш</a:t>
            </a:r>
            <a:r>
              <a:rPr lang="ru-RU" sz="18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.  Терапия </a:t>
            </a:r>
            <a:r>
              <a:rPr lang="ru-RU" sz="1800" dirty="0">
                <a:latin typeface="Segoe Script" panose="020B0504020000000003" pitchFamily="34" charset="0"/>
                <a:cs typeface="Times New Roman" panose="02020603050405020304" pitchFamily="18" charset="0"/>
              </a:rPr>
              <a:t>нарушений привязанности. От теории к </a:t>
            </a:r>
            <a:r>
              <a:rPr lang="ru-RU" sz="18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практике</a:t>
            </a:r>
            <a:endParaRPr lang="ru-RU" sz="1800" dirty="0" smtClean="0"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1800" dirty="0">
                <a:latin typeface="Segoe Script" panose="020B0504020000000003" pitchFamily="34" charset="0"/>
                <a:cs typeface="Times New Roman" panose="02020603050405020304" pitchFamily="18" charset="0"/>
              </a:rPr>
              <a:t>Рене </a:t>
            </a:r>
            <a:r>
              <a:rPr lang="ru-RU" sz="1800" dirty="0" err="1">
                <a:latin typeface="Segoe Script" panose="020B0504020000000003" pitchFamily="34" charset="0"/>
                <a:cs typeface="Times New Roman" panose="02020603050405020304" pitchFamily="18" charset="0"/>
              </a:rPr>
              <a:t>А.Шпиц</a:t>
            </a:r>
            <a:r>
              <a:rPr lang="ru-RU" sz="1800" dirty="0">
                <a:latin typeface="Segoe Script" panose="020B0504020000000003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Segoe Script" panose="020B0504020000000003" pitchFamily="34" charset="0"/>
                <a:cs typeface="Times New Roman" panose="02020603050405020304" pitchFamily="18" charset="0"/>
              </a:rPr>
              <a:t>У.Годфри</a:t>
            </a:r>
            <a:r>
              <a:rPr lang="ru-RU" sz="1800" dirty="0"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Коблинер</a:t>
            </a:r>
            <a:r>
              <a:rPr lang="ru-RU" sz="18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.  Первый </a:t>
            </a:r>
            <a:r>
              <a:rPr lang="ru-RU" sz="1800" dirty="0">
                <a:latin typeface="Segoe Script" panose="020B0504020000000003" pitchFamily="34" charset="0"/>
                <a:cs typeface="Times New Roman" panose="02020603050405020304" pitchFamily="18" charset="0"/>
              </a:rPr>
              <a:t>год </a:t>
            </a:r>
            <a:r>
              <a:rPr lang="ru-RU" sz="18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жизни</a:t>
            </a:r>
            <a:endParaRPr lang="ru-RU" sz="1800" dirty="0" smtClean="0"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1800" dirty="0">
                <a:latin typeface="Segoe Script" panose="020B0504020000000003" pitchFamily="34" charset="0"/>
                <a:cs typeface="Times New Roman" panose="02020603050405020304" pitchFamily="18" charset="0"/>
              </a:rPr>
              <a:t>Сью </a:t>
            </a:r>
            <a:r>
              <a:rPr lang="ru-RU" sz="18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Герхардт.  Как </a:t>
            </a:r>
            <a:r>
              <a:rPr lang="ru-RU" sz="1800" dirty="0">
                <a:latin typeface="Segoe Script" panose="020B0504020000000003" pitchFamily="34" charset="0"/>
                <a:cs typeface="Times New Roman" panose="02020603050405020304" pitchFamily="18" charset="0"/>
              </a:rPr>
              <a:t>любовь формирует мозг ребенка</a:t>
            </a:r>
            <a:r>
              <a:rPr lang="ru-RU" sz="18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?</a:t>
            </a:r>
            <a:endParaRPr lang="ru-RU" sz="1800" dirty="0" smtClean="0"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1800" dirty="0">
                <a:latin typeface="Segoe Script" panose="020B0504020000000003" pitchFamily="34" charset="0"/>
                <a:cs typeface="Times New Roman" panose="02020603050405020304" pitchFamily="18" charset="0"/>
              </a:rPr>
              <a:t>Марина </a:t>
            </a:r>
            <a:r>
              <a:rPr lang="ru-RU" sz="18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Мелина</a:t>
            </a:r>
            <a:r>
              <a:rPr lang="ru-RU" sz="18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.  Главный </a:t>
            </a:r>
            <a:r>
              <a:rPr lang="ru-RU" sz="1800" dirty="0">
                <a:latin typeface="Segoe Script" panose="020B0504020000000003" pitchFamily="34" charset="0"/>
                <a:cs typeface="Times New Roman" panose="02020603050405020304" pitchFamily="18" charset="0"/>
              </a:rPr>
              <a:t>секрет первого года жизни </a:t>
            </a:r>
            <a:r>
              <a:rPr lang="ru-RU" sz="18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ребенка</a:t>
            </a:r>
            <a:endParaRPr lang="ru-RU" sz="1800" dirty="0" smtClean="0"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1800" dirty="0">
                <a:latin typeface="Segoe Script" panose="020B0504020000000003" pitchFamily="34" charset="0"/>
                <a:cs typeface="Times New Roman" panose="02020603050405020304" pitchFamily="18" charset="0"/>
              </a:rPr>
              <a:t>Людмила </a:t>
            </a:r>
            <a:r>
              <a:rPr lang="ru-RU" sz="18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Петрановская</a:t>
            </a:r>
            <a:r>
              <a:rPr lang="ru-RU" sz="18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.  Если </a:t>
            </a:r>
            <a:r>
              <a:rPr lang="ru-RU" sz="1800" dirty="0">
                <a:latin typeface="Segoe Script" panose="020B0504020000000003" pitchFamily="34" charset="0"/>
                <a:cs typeface="Times New Roman" panose="02020603050405020304" pitchFamily="18" charset="0"/>
              </a:rPr>
              <a:t>с ребенком </a:t>
            </a:r>
            <a:r>
              <a:rPr lang="ru-RU" sz="18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трудно</a:t>
            </a:r>
            <a:endParaRPr lang="ru-RU" sz="1800" dirty="0" smtClean="0"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1800" dirty="0" err="1">
                <a:latin typeface="Segoe Script" panose="020B0504020000000003" pitchFamily="34" charset="0"/>
                <a:cs typeface="Times New Roman" panose="02020603050405020304" pitchFamily="18" charset="0"/>
              </a:rPr>
              <a:t>Джеоф</a:t>
            </a:r>
            <a:r>
              <a:rPr lang="ru-RU" sz="1800" dirty="0">
                <a:latin typeface="Segoe Script" panose="020B0504020000000003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Грэхэм</a:t>
            </a:r>
            <a:r>
              <a:rPr lang="ru-RU" sz="18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.  Как </a:t>
            </a:r>
            <a:r>
              <a:rPr lang="ru-RU" sz="1800" dirty="0">
                <a:latin typeface="Segoe Script" panose="020B0504020000000003" pitchFamily="34" charset="0"/>
                <a:cs typeface="Times New Roman" panose="02020603050405020304" pitchFamily="18" charset="0"/>
              </a:rPr>
              <a:t>стать родителем самому себе. Счастливый невротик, или Как пользоваться биокомпьютером в голове в поисках </a:t>
            </a:r>
            <a:r>
              <a:rPr lang="ru-RU" sz="18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счастья</a:t>
            </a:r>
            <a:endParaRPr lang="ru-RU" sz="1800" dirty="0" smtClean="0"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18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Ж.Ледлофф</a:t>
            </a:r>
            <a:r>
              <a:rPr lang="ru-RU" sz="18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.  Как </a:t>
            </a:r>
            <a:r>
              <a:rPr lang="ru-RU" sz="1800" dirty="0">
                <a:latin typeface="Segoe Script" panose="020B0504020000000003" pitchFamily="34" charset="0"/>
                <a:cs typeface="Times New Roman" panose="02020603050405020304" pitchFamily="18" charset="0"/>
              </a:rPr>
              <a:t>вырастить ребенка счастливым. Принцип </a:t>
            </a:r>
            <a:r>
              <a:rPr lang="ru-RU" sz="18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преемственности</a:t>
            </a:r>
            <a:endParaRPr lang="ru-RU" sz="1800" dirty="0" smtClean="0"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1800" dirty="0">
                <a:latin typeface="Segoe Script" panose="020B0504020000000003" pitchFamily="34" charset="0"/>
                <a:cs typeface="Times New Roman" panose="02020603050405020304" pitchFamily="18" charset="0"/>
              </a:rPr>
              <a:t>Джон </a:t>
            </a:r>
            <a:r>
              <a:rPr lang="ru-RU" sz="18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Боулби</a:t>
            </a:r>
            <a:r>
              <a:rPr lang="ru-RU" sz="18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.  Привязанность</a:t>
            </a:r>
            <a:endParaRPr lang="ru-RU" sz="1800" dirty="0" smtClean="0"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18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Людмила </a:t>
            </a:r>
            <a:r>
              <a:rPr lang="ru-RU" sz="18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Петрановская</a:t>
            </a:r>
            <a:r>
              <a:rPr lang="ru-RU" sz="18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Тайная </a:t>
            </a:r>
            <a:r>
              <a:rPr lang="ru-RU" sz="1800" dirty="0">
                <a:latin typeface="Segoe Script" panose="020B0504020000000003" pitchFamily="34" charset="0"/>
                <a:cs typeface="Times New Roman" panose="02020603050405020304" pitchFamily="18" charset="0"/>
              </a:rPr>
              <a:t>опора: привязанность в жизни ребенка»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3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5088" y="1145507"/>
            <a:ext cx="93878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Segoe Script" panose="020B0504020000000003" pitchFamily="34" charset="0"/>
              </a:rPr>
              <a:t>Сюзан</a:t>
            </a:r>
            <a:r>
              <a:rPr lang="ru-RU" dirty="0">
                <a:latin typeface="Segoe Script" panose="020B0504020000000003" pitchFamily="34" charset="0"/>
              </a:rPr>
              <a:t> </a:t>
            </a:r>
            <a:r>
              <a:rPr lang="ru-RU" dirty="0" smtClean="0">
                <a:latin typeface="Segoe Script" panose="020B0504020000000003" pitchFamily="34" charset="0"/>
              </a:rPr>
              <a:t>Форвард. Токсичные </a:t>
            </a:r>
            <a:r>
              <a:rPr lang="ru-RU" dirty="0" smtClean="0">
                <a:latin typeface="Segoe Script" panose="020B0504020000000003" pitchFamily="34" charset="0"/>
              </a:rPr>
              <a:t>родители</a:t>
            </a:r>
          </a:p>
          <a:p>
            <a:endParaRPr lang="ru-RU" dirty="0">
              <a:latin typeface="Segoe Script" panose="020B0504020000000003" pitchFamily="34" charset="0"/>
            </a:endParaRPr>
          </a:p>
          <a:p>
            <a:r>
              <a:rPr lang="ru-RU" dirty="0" err="1">
                <a:latin typeface="Segoe Script" panose="020B0504020000000003" pitchFamily="34" charset="0"/>
              </a:rPr>
              <a:t>Хотчкис</a:t>
            </a:r>
            <a:r>
              <a:rPr lang="ru-RU" dirty="0">
                <a:latin typeface="Segoe Script" panose="020B0504020000000003" pitchFamily="34" charset="0"/>
              </a:rPr>
              <a:t> </a:t>
            </a:r>
            <a:r>
              <a:rPr lang="ru-RU" dirty="0" smtClean="0">
                <a:latin typeface="Segoe Script" panose="020B0504020000000003" pitchFamily="34" charset="0"/>
              </a:rPr>
              <a:t>Сэнди.  Адская </a:t>
            </a:r>
            <a:r>
              <a:rPr lang="ru-RU" dirty="0" smtClean="0">
                <a:latin typeface="Segoe Script" panose="020B0504020000000003" pitchFamily="34" charset="0"/>
              </a:rPr>
              <a:t>паутина</a:t>
            </a:r>
          </a:p>
          <a:p>
            <a:endParaRPr lang="ru-RU" dirty="0">
              <a:latin typeface="Segoe Script" panose="020B0504020000000003" pitchFamily="34" charset="0"/>
            </a:endParaRPr>
          </a:p>
          <a:p>
            <a:r>
              <a:rPr lang="ru-RU" dirty="0" err="1">
                <a:latin typeface="Segoe Script" panose="020B0504020000000003" pitchFamily="34" charset="0"/>
              </a:rPr>
              <a:t>Уте</a:t>
            </a:r>
            <a:r>
              <a:rPr lang="ru-RU" dirty="0">
                <a:latin typeface="Segoe Script" panose="020B0504020000000003" pitchFamily="34" charset="0"/>
              </a:rPr>
              <a:t> </a:t>
            </a:r>
            <a:r>
              <a:rPr lang="ru-RU" dirty="0" err="1" smtClean="0">
                <a:latin typeface="Segoe Script" panose="020B0504020000000003" pitchFamily="34" charset="0"/>
              </a:rPr>
              <a:t>Эрхардт</a:t>
            </a:r>
            <a:r>
              <a:rPr lang="ru-RU" dirty="0" smtClean="0">
                <a:latin typeface="Segoe Script" panose="020B0504020000000003" pitchFamily="34" charset="0"/>
              </a:rPr>
              <a:t>.  Хорошие </a:t>
            </a:r>
            <a:r>
              <a:rPr lang="ru-RU" dirty="0">
                <a:latin typeface="Segoe Script" panose="020B0504020000000003" pitchFamily="34" charset="0"/>
              </a:rPr>
              <a:t>девочки отправляются на небеса,</a:t>
            </a:r>
          </a:p>
          <a:p>
            <a:r>
              <a:rPr lang="ru-RU" dirty="0">
                <a:latin typeface="Segoe Script" panose="020B0504020000000003" pitchFamily="34" charset="0"/>
              </a:rPr>
              <a:t>а плохие — куда </a:t>
            </a:r>
            <a:r>
              <a:rPr lang="ru-RU" dirty="0" smtClean="0">
                <a:latin typeface="Segoe Script" panose="020B0504020000000003" pitchFamily="34" charset="0"/>
              </a:rPr>
              <a:t>захотят</a:t>
            </a:r>
          </a:p>
          <a:p>
            <a:endParaRPr lang="ru-RU" dirty="0">
              <a:latin typeface="Segoe Script" panose="020B0504020000000003" pitchFamily="34" charset="0"/>
            </a:endParaRPr>
          </a:p>
          <a:p>
            <a:r>
              <a:rPr lang="ru-RU" dirty="0">
                <a:latin typeface="Segoe Script" panose="020B0504020000000003" pitchFamily="34" charset="0"/>
              </a:rPr>
              <a:t>Берри </a:t>
            </a:r>
            <a:r>
              <a:rPr lang="ru-RU" dirty="0" err="1">
                <a:latin typeface="Segoe Script" panose="020B0504020000000003" pitchFamily="34" charset="0"/>
              </a:rPr>
              <a:t>Уайнхолд</a:t>
            </a:r>
            <a:r>
              <a:rPr lang="ru-RU" dirty="0">
                <a:latin typeface="Segoe Script" panose="020B0504020000000003" pitchFamily="34" charset="0"/>
              </a:rPr>
              <a:t>, </a:t>
            </a:r>
            <a:r>
              <a:rPr lang="ru-RU" dirty="0" smtClean="0">
                <a:latin typeface="Segoe Script" panose="020B0504020000000003" pitchFamily="34" charset="0"/>
              </a:rPr>
              <a:t> </a:t>
            </a:r>
            <a:r>
              <a:rPr lang="ru-RU" dirty="0" err="1" smtClean="0">
                <a:latin typeface="Segoe Script" panose="020B0504020000000003" pitchFamily="34" charset="0"/>
              </a:rPr>
              <a:t>Дженей</a:t>
            </a:r>
            <a:r>
              <a:rPr lang="ru-RU" dirty="0" smtClean="0">
                <a:latin typeface="Segoe Script" panose="020B0504020000000003" pitchFamily="34" charset="0"/>
              </a:rPr>
              <a:t> </a:t>
            </a:r>
            <a:r>
              <a:rPr lang="ru-RU" dirty="0" err="1" smtClean="0">
                <a:latin typeface="Segoe Script" panose="020B0504020000000003" pitchFamily="34" charset="0"/>
              </a:rPr>
              <a:t>Уайнхолд</a:t>
            </a:r>
            <a:r>
              <a:rPr lang="ru-RU" dirty="0" smtClean="0">
                <a:latin typeface="Segoe Script" panose="020B0504020000000003" pitchFamily="34" charset="0"/>
              </a:rPr>
              <a:t>.  Освобождение </a:t>
            </a:r>
            <a:r>
              <a:rPr lang="ru-RU" dirty="0">
                <a:latin typeface="Segoe Script" panose="020B0504020000000003" pitchFamily="34" charset="0"/>
              </a:rPr>
              <a:t>от </a:t>
            </a:r>
            <a:r>
              <a:rPr lang="ru-RU" dirty="0" err="1" smtClean="0">
                <a:latin typeface="Segoe Script" panose="020B0504020000000003" pitchFamily="34" charset="0"/>
              </a:rPr>
              <a:t>созависимости</a:t>
            </a:r>
            <a:endParaRPr lang="ru-RU" dirty="0" smtClean="0">
              <a:latin typeface="Segoe Script" panose="020B0504020000000003" pitchFamily="34" charset="0"/>
            </a:endParaRPr>
          </a:p>
          <a:p>
            <a:endParaRPr lang="ru-RU" dirty="0">
              <a:latin typeface="Segoe Script" panose="020B0504020000000003" pitchFamily="34" charset="0"/>
            </a:endParaRPr>
          </a:p>
          <a:p>
            <a:r>
              <a:rPr lang="ru-RU" dirty="0">
                <a:latin typeface="Segoe Script" panose="020B0504020000000003" pitchFamily="34" charset="0"/>
              </a:rPr>
              <a:t>Лори </a:t>
            </a:r>
            <a:r>
              <a:rPr lang="ru-RU" dirty="0" err="1" smtClean="0">
                <a:latin typeface="Segoe Script" panose="020B0504020000000003" pitchFamily="34" charset="0"/>
              </a:rPr>
              <a:t>Эшнер</a:t>
            </a:r>
            <a:r>
              <a:rPr lang="ru-RU" dirty="0" smtClean="0">
                <a:latin typeface="Segoe Script" panose="020B0504020000000003" pitchFamily="34" charset="0"/>
              </a:rPr>
              <a:t>, </a:t>
            </a:r>
            <a:r>
              <a:rPr lang="ru-RU" dirty="0" err="1" smtClean="0">
                <a:latin typeface="Segoe Script" panose="020B0504020000000003" pitchFamily="34" charset="0"/>
              </a:rPr>
              <a:t>Митч</a:t>
            </a:r>
            <a:r>
              <a:rPr lang="ru-RU" dirty="0" smtClean="0">
                <a:latin typeface="Segoe Script" panose="020B0504020000000003" pitchFamily="34" charset="0"/>
              </a:rPr>
              <a:t> </a:t>
            </a:r>
            <a:r>
              <a:rPr lang="ru-RU" dirty="0" err="1" smtClean="0">
                <a:latin typeface="Segoe Script" panose="020B0504020000000003" pitchFamily="34" charset="0"/>
              </a:rPr>
              <a:t>Майерсон</a:t>
            </a:r>
            <a:r>
              <a:rPr lang="ru-RU" dirty="0" smtClean="0">
                <a:latin typeface="Segoe Script" panose="020B0504020000000003" pitchFamily="34" charset="0"/>
              </a:rPr>
              <a:t>.  Когда </a:t>
            </a:r>
            <a:r>
              <a:rPr lang="ru-RU" dirty="0">
                <a:latin typeface="Segoe Script" panose="020B0504020000000003" pitchFamily="34" charset="0"/>
              </a:rPr>
              <a:t>родители любят слишком </a:t>
            </a:r>
            <a:r>
              <a:rPr lang="ru-RU" dirty="0" smtClean="0">
                <a:latin typeface="Segoe Script" panose="020B0504020000000003" pitchFamily="34" charset="0"/>
              </a:rPr>
              <a:t>сильно</a:t>
            </a:r>
          </a:p>
          <a:p>
            <a:endParaRPr lang="ru-RU" dirty="0">
              <a:latin typeface="Segoe Script" panose="020B0504020000000003" pitchFamily="34" charset="0"/>
            </a:endParaRPr>
          </a:p>
          <a:p>
            <a:r>
              <a:rPr lang="ru-RU" dirty="0">
                <a:latin typeface="Segoe Script" panose="020B0504020000000003" pitchFamily="34" charset="0"/>
              </a:rPr>
              <a:t>Ирвин </a:t>
            </a:r>
            <a:r>
              <a:rPr lang="ru-RU" dirty="0" smtClean="0">
                <a:latin typeface="Segoe Script" panose="020B0504020000000003" pitchFamily="34" charset="0"/>
              </a:rPr>
              <a:t>Ялом.  Мамочка </a:t>
            </a:r>
            <a:r>
              <a:rPr lang="ru-RU" dirty="0">
                <a:latin typeface="Segoe Script" panose="020B0504020000000003" pitchFamily="34" charset="0"/>
              </a:rPr>
              <a:t>и смысл </a:t>
            </a:r>
            <a:r>
              <a:rPr lang="ru-RU" dirty="0" smtClean="0">
                <a:latin typeface="Segoe Script" panose="020B0504020000000003" pitchFamily="34" charset="0"/>
              </a:rPr>
              <a:t>жизни</a:t>
            </a:r>
          </a:p>
          <a:p>
            <a:endParaRPr lang="ru-RU" dirty="0" smtClean="0">
              <a:latin typeface="Segoe Script" panose="020B0504020000000003" pitchFamily="34" charset="0"/>
            </a:endParaRPr>
          </a:p>
          <a:p>
            <a:r>
              <a:rPr lang="ru-RU" dirty="0" smtClean="0">
                <a:latin typeface="Segoe Script" panose="020B0504020000000003" pitchFamily="34" charset="0"/>
              </a:rPr>
              <a:t>Ирина </a:t>
            </a:r>
            <a:r>
              <a:rPr lang="ru-RU" dirty="0" err="1" smtClean="0">
                <a:latin typeface="Segoe Script" panose="020B0504020000000003" pitchFamily="34" charset="0"/>
              </a:rPr>
              <a:t>Млодик</a:t>
            </a:r>
            <a:r>
              <a:rPr lang="ru-RU" dirty="0" smtClean="0">
                <a:latin typeface="Segoe Script" panose="020B0504020000000003" pitchFamily="34" charset="0"/>
              </a:rPr>
              <a:t>. Как строить </a:t>
            </a:r>
            <a:r>
              <a:rPr lang="ru-RU" dirty="0" smtClean="0">
                <a:latin typeface="Segoe Script" panose="020B0504020000000003" pitchFamily="34" charset="0"/>
              </a:rPr>
              <a:t>мосты, </a:t>
            </a:r>
            <a:r>
              <a:rPr lang="ru-RU" dirty="0" smtClean="0">
                <a:latin typeface="Segoe Script" panose="020B0504020000000003" pitchFamily="34" charset="0"/>
              </a:rPr>
              <a:t>а не </a:t>
            </a:r>
            <a:r>
              <a:rPr lang="ru-RU" dirty="0" smtClean="0">
                <a:latin typeface="Segoe Script" panose="020B0504020000000003" pitchFamily="34" charset="0"/>
              </a:rPr>
              <a:t>стены</a:t>
            </a:r>
          </a:p>
          <a:p>
            <a:endParaRPr lang="ru-RU" dirty="0" smtClean="0">
              <a:latin typeface="Segoe Script" panose="020B0504020000000003" pitchFamily="34" charset="0"/>
            </a:endParaRPr>
          </a:p>
          <a:p>
            <a:r>
              <a:rPr lang="ru-RU" dirty="0" err="1" smtClean="0">
                <a:latin typeface="Segoe Script" panose="020B0504020000000003" pitchFamily="34" charset="0"/>
              </a:rPr>
              <a:t>Гюзель</a:t>
            </a:r>
            <a:r>
              <a:rPr lang="ru-RU" dirty="0" smtClean="0">
                <a:latin typeface="Segoe Script" panose="020B0504020000000003" pitchFamily="34" charset="0"/>
              </a:rPr>
              <a:t> </a:t>
            </a:r>
            <a:r>
              <a:rPr lang="ru-RU" dirty="0" err="1" smtClean="0">
                <a:latin typeface="Segoe Script" panose="020B0504020000000003" pitchFamily="34" charset="0"/>
              </a:rPr>
              <a:t>Яхина</a:t>
            </a:r>
            <a:r>
              <a:rPr lang="ru-RU" dirty="0" smtClean="0">
                <a:latin typeface="Segoe Script" panose="020B0504020000000003" pitchFamily="34" charset="0"/>
              </a:rPr>
              <a:t>. Дети </a:t>
            </a:r>
            <a:r>
              <a:rPr lang="ru-RU" dirty="0" smtClean="0">
                <a:latin typeface="Segoe Script" panose="020B0504020000000003" pitchFamily="34" charset="0"/>
              </a:rPr>
              <a:t>мои</a:t>
            </a:r>
          </a:p>
          <a:p>
            <a:endParaRPr lang="ru-RU" dirty="0">
              <a:latin typeface="Segoe Script" panose="020B0504020000000003" pitchFamily="34" charset="0"/>
            </a:endParaRPr>
          </a:p>
          <a:p>
            <a:r>
              <a:rPr lang="ru-RU" dirty="0" err="1">
                <a:latin typeface="Segoe Script" panose="020B0504020000000003" pitchFamily="34" charset="0"/>
              </a:rPr>
              <a:t>Хаэр</a:t>
            </a:r>
            <a:r>
              <a:rPr lang="ru-RU" dirty="0">
                <a:latin typeface="Segoe Script" panose="020B0504020000000003" pitchFamily="34" charset="0"/>
              </a:rPr>
              <a:t> </a:t>
            </a:r>
            <a:r>
              <a:rPr lang="ru-RU" dirty="0" smtClean="0">
                <a:latin typeface="Segoe Script" panose="020B0504020000000003" pitchFamily="34" charset="0"/>
              </a:rPr>
              <a:t>Роберт. Лишенные </a:t>
            </a:r>
            <a:r>
              <a:rPr lang="ru-RU" dirty="0">
                <a:latin typeface="Segoe Script" panose="020B0504020000000003" pitchFamily="34" charset="0"/>
              </a:rPr>
              <a:t>совести. Пугающий мир психопатов</a:t>
            </a:r>
          </a:p>
        </p:txBody>
      </p:sp>
    </p:spTree>
    <p:extLst>
      <p:ext uri="{BB962C8B-B14F-4D97-AF65-F5344CB8AC3E}">
        <p14:creationId xmlns:p14="http://schemas.microsoft.com/office/powerpoint/2010/main" val="4095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0"/>
          <p:cNvSpPr/>
          <p:nvPr/>
        </p:nvSpPr>
        <p:spPr>
          <a:xfrm>
            <a:off x="889784" y="1535597"/>
            <a:ext cx="756232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b="1" dirty="0" err="1">
                <a:solidFill>
                  <a:schemeClr val="bg1"/>
                </a:solidFill>
              </a:rPr>
              <a:t>Спасибо</a:t>
            </a:r>
            <a:r>
              <a:rPr sz="6000" b="1" dirty="0">
                <a:solidFill>
                  <a:schemeClr val="bg1"/>
                </a:solidFill>
              </a:rPr>
              <a:t> </a:t>
            </a:r>
            <a:r>
              <a:rPr sz="6000" b="1" dirty="0" err="1" smtClean="0">
                <a:solidFill>
                  <a:schemeClr val="bg1"/>
                </a:solidFill>
              </a:rPr>
              <a:t>за</a:t>
            </a:r>
            <a:r>
              <a:rPr sz="6000" b="1" dirty="0" smtClean="0">
                <a:solidFill>
                  <a:schemeClr val="bg1"/>
                </a:solidFill>
              </a:rPr>
              <a:t> </a:t>
            </a:r>
            <a:r>
              <a:rPr sz="6000" b="1" dirty="0" err="1">
                <a:solidFill>
                  <a:schemeClr val="bg1"/>
                </a:solidFill>
              </a:rPr>
              <a:t>внимание</a:t>
            </a:r>
            <a:r>
              <a:rPr sz="6000" b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83" y="4848725"/>
            <a:ext cx="1324027" cy="1515191"/>
          </a:xfrm>
          <a:prstGeom prst="rect">
            <a:avLst/>
          </a:prstGeom>
        </p:spPr>
      </p:pic>
      <p:sp>
        <p:nvSpPr>
          <p:cNvPr id="7" name="Shape 200"/>
          <p:cNvSpPr/>
          <p:nvPr/>
        </p:nvSpPr>
        <p:spPr>
          <a:xfrm>
            <a:off x="8452109" y="4723743"/>
            <a:ext cx="310597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</a:rPr>
              <a:t>Национальный </a:t>
            </a:r>
            <a:r>
              <a:rPr lang="ru-RU" sz="1600" dirty="0">
                <a:solidFill>
                  <a:schemeClr val="bg1"/>
                </a:solidFill>
              </a:rPr>
              <a:t>исследовательский</a:t>
            </a:r>
          </a:p>
          <a:p>
            <a:r>
              <a:rPr lang="ru-RU" sz="1400" dirty="0">
                <a:solidFill>
                  <a:schemeClr val="bg1"/>
                </a:solidFill>
              </a:rPr>
              <a:t>Томский государственный </a:t>
            </a:r>
            <a:r>
              <a:rPr lang="ru-RU" sz="1400" dirty="0" smtClean="0">
                <a:solidFill>
                  <a:schemeClr val="bg1"/>
                </a:solidFill>
              </a:rPr>
              <a:t>университет</a:t>
            </a:r>
            <a:endParaRPr lang="ru-RU" sz="1400" dirty="0">
              <a:solidFill>
                <a:schemeClr val="bg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8" name="Shape 200"/>
          <p:cNvSpPr/>
          <p:nvPr/>
        </p:nvSpPr>
        <p:spPr>
          <a:xfrm>
            <a:off x="8452109" y="5361104"/>
            <a:ext cx="2996972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200" dirty="0" smtClean="0">
                <a:solidFill>
                  <a:schemeClr val="bg1"/>
                </a:solidFill>
              </a:rPr>
              <a:t>634050</a:t>
            </a:r>
            <a:r>
              <a:rPr lang="ru-RU" sz="1200" dirty="0">
                <a:solidFill>
                  <a:schemeClr val="bg1"/>
                </a:solidFill>
              </a:rPr>
              <a:t>, г. Томск, пр. Ленина, 36</a:t>
            </a:r>
          </a:p>
          <a:p>
            <a:r>
              <a:rPr lang="ru-RU" sz="1200" dirty="0">
                <a:solidFill>
                  <a:schemeClr val="bg1"/>
                </a:solidFill>
              </a:rPr>
              <a:t>+7 (3822) 52-98-52</a:t>
            </a:r>
            <a:r>
              <a:rPr lang="ru-RU" sz="1200" dirty="0" smtClean="0">
                <a:solidFill>
                  <a:schemeClr val="bg1"/>
                </a:solidFill>
              </a:rPr>
              <a:t>, +</a:t>
            </a:r>
            <a:r>
              <a:rPr lang="ru-RU" sz="1200" dirty="0">
                <a:solidFill>
                  <a:schemeClr val="bg1"/>
                </a:solidFill>
              </a:rPr>
              <a:t>7 (3822) 52-95-85 (факс)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rector@tsu.ru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www.tsu.ru</a:t>
            </a:r>
          </a:p>
        </p:txBody>
      </p:sp>
    </p:spTree>
    <p:extLst>
      <p:ext uri="{BB962C8B-B14F-4D97-AF65-F5344CB8AC3E}">
        <p14:creationId xmlns:p14="http://schemas.microsoft.com/office/powerpoint/2010/main" val="260201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Привязанность – психологическая пуповина.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5" b="23705"/>
          <a:stretch>
            <a:fillRect/>
          </a:stretch>
        </p:blipFill>
        <p:spPr/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48328"/>
          </a:xfrm>
        </p:spPr>
        <p:txBody>
          <a:bodyPr>
            <a:noAutofit/>
          </a:bodyPr>
          <a:lstStyle/>
          <a:p>
            <a:pPr fontAlgn="base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Донашивание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шлюз между мирами</a:t>
            </a:r>
          </a:p>
          <a:p>
            <a:pPr fontAlgn="base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Бормоталочки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ритмы</a:t>
            </a:r>
          </a:p>
          <a:p>
            <a:pPr fontAlgn="base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Французский метод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Ф.Дольто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жить по-взрослому! (а ребенок последует за вами)</a:t>
            </a:r>
          </a:p>
          <a:p>
            <a:pPr fontAlgn="base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возможно только из покоя!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21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12186" cy="10228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завершения в жизни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(закрытый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гештальт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11379"/>
            <a:ext cx="11305704" cy="4943959"/>
          </a:xfrm>
        </p:spPr>
        <p:txBody>
          <a:bodyPr>
            <a:noAutofit/>
          </a:bodyPr>
          <a:lstStyle/>
          <a:p>
            <a:pPr marL="2286000" lvl="5" indent="0" fontAlgn="base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Когда потребность полностью, глубоко удовлетворена, за нее нет необходимости держаться. И наоборот, если в значимой потребности ограничивать, она становится все сильнее.</a:t>
            </a:r>
          </a:p>
          <a:p>
            <a:pPr marL="2286000" lvl="5" indent="0" fontAlgn="base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ситуация не завершена, к ней будет тянуть неосознанно по правилу новорожденного: «борись или умри! Раздобудь себе внимание взрослого любой ценой: капризы, цепляния, беспомощность и болезни. У более старших – плохое поведение.</a:t>
            </a:r>
          </a:p>
          <a:p>
            <a:pPr marL="2286000" lvl="5" indent="0" fontAlgn="base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Мания или магия первой любви…</a:t>
            </a:r>
          </a:p>
          <a:p>
            <a:pPr marL="2286000" lvl="5" indent="0" fontAlgn="base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Наступления на те же грабли…</a:t>
            </a:r>
          </a:p>
          <a:p>
            <a:pPr marL="2286000" lvl="5" indent="0" fontAlgn="base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Навязчивые сны и дневные неврозы</a:t>
            </a:r>
          </a:p>
          <a:p>
            <a:pPr marL="2286000" lvl="5" indent="0" fontAlgn="base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неудач или «проси вдвое больше!»</a:t>
            </a:r>
          </a:p>
          <a:p>
            <a:pPr marL="2286000" lvl="5" indent="0" fontAlgn="base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привязанности диалогична: запрос ребенка – ответ взрослого. И никогда не наоборот!</a:t>
            </a:r>
          </a:p>
          <a:p>
            <a:pPr marL="2286000" lvl="5" indent="0" fontAlgn="base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0" lvl="5" indent="0" fontAlgn="base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0" lvl="5" indent="0" fontAlgn="base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0" lvl="5" indent="0" fontAlgn="base"/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6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" r="7811"/>
          <a:stretch>
            <a:fillRect/>
          </a:stretch>
        </p:blipFill>
        <p:spPr>
          <a:xfrm>
            <a:off x="5122228" y="585089"/>
            <a:ext cx="6172200" cy="5645023"/>
          </a:xfrm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839788" y="877824"/>
            <a:ext cx="3932237" cy="49911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«Именно полностью удовлетворенная потребность БЫТЬ ЗАВИСИМЫМ, получать заботу и помощь приводит к НЕЗАВИСИМОСТИ  и к способности обходиться без помощи. У вас есть только один способ сделать сосуд полным – заполнить его.»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Петрановская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3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9669716" cy="1600200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родителя  до 1 года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2109216"/>
            <a:ext cx="6172200" cy="390144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*Рассказать ребенку о нем </a:t>
            </a:r>
            <a:r>
              <a:rPr lang="ru-RU" dirty="0" smtClean="0"/>
              <a:t>самом как </a:t>
            </a:r>
            <a:r>
              <a:rPr lang="ru-RU" dirty="0"/>
              <a:t>о самом замечательном существе</a:t>
            </a:r>
          </a:p>
          <a:p>
            <a:r>
              <a:rPr lang="ru-RU" dirty="0"/>
              <a:t>*</a:t>
            </a:r>
            <a:r>
              <a:rPr lang="ru-RU" dirty="0" err="1"/>
              <a:t>Докачать</a:t>
            </a:r>
            <a:r>
              <a:rPr lang="ru-RU" dirty="0"/>
              <a:t> и </a:t>
            </a:r>
            <a:r>
              <a:rPr lang="ru-RU" dirty="0" err="1"/>
              <a:t>домурлыкать</a:t>
            </a:r>
            <a:r>
              <a:rPr lang="ru-RU" dirty="0"/>
              <a:t> для плавного перехода из спящего режима в бодрствующий</a:t>
            </a:r>
          </a:p>
          <a:p>
            <a:r>
              <a:rPr lang="ru-RU" dirty="0"/>
              <a:t>*Быть в отзывчивом диалоге всегда, ибо:</a:t>
            </a:r>
          </a:p>
          <a:p>
            <a:r>
              <a:rPr lang="ru-RU" sz="2800" dirty="0"/>
              <a:t>у ребенка  должна быть сформирована идея всемогущества  как базовое доверие к миру.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/>
              <a:t>Кто они – дети? </a:t>
            </a:r>
            <a:br>
              <a:rPr lang="ru-RU" sz="4800" b="1" dirty="0" smtClean="0"/>
            </a:br>
            <a:r>
              <a:rPr lang="ru-RU" sz="4000" b="1" i="1" dirty="0" err="1" smtClean="0"/>
              <a:t>Филио</a:t>
            </a:r>
            <a:r>
              <a:rPr lang="ru-RU" sz="4000" b="1" i="1" dirty="0" smtClean="0"/>
              <a:t>, </a:t>
            </a:r>
            <a:r>
              <a:rPr lang="ru-RU" sz="4000" b="1" i="1" dirty="0" err="1" smtClean="0"/>
              <a:t>чайлд</a:t>
            </a:r>
            <a:r>
              <a:rPr lang="ru-RU" sz="4000" b="1" i="1" dirty="0" smtClean="0"/>
              <a:t>, киндер, отрок, малец, дитя, ребенок </a:t>
            </a:r>
            <a:endParaRPr lang="ru-RU" sz="4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8 банальных </a:t>
            </a:r>
            <a:r>
              <a:rPr lang="ru-RU" dirty="0" smtClean="0"/>
              <a:t>истин Ирины </a:t>
            </a:r>
            <a:r>
              <a:rPr lang="ru-RU" dirty="0" err="1" smtClean="0"/>
              <a:t>Млодик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1. </a:t>
            </a:r>
            <a:r>
              <a:rPr lang="ru-RU" dirty="0" smtClean="0"/>
              <a:t>Дети </a:t>
            </a:r>
            <a:r>
              <a:rPr lang="ru-RU" dirty="0"/>
              <a:t>– это люди, то есть те, которые глубоко переживают.</a:t>
            </a:r>
          </a:p>
          <a:p>
            <a:pPr marL="0" indent="0">
              <a:buNone/>
            </a:pPr>
            <a:r>
              <a:rPr lang="ru-RU" dirty="0" smtClean="0"/>
              <a:t>2.Дети </a:t>
            </a:r>
            <a:r>
              <a:rPr lang="ru-RU" dirty="0"/>
              <a:t>– это не маленькие взрослые, это другое существо. Например, у них другое время – нет дальнего будущего.</a:t>
            </a:r>
          </a:p>
          <a:p>
            <a:pPr marL="0" indent="0">
              <a:buNone/>
            </a:pPr>
            <a:r>
              <a:rPr lang="ru-RU" dirty="0" smtClean="0"/>
              <a:t>3.Дети </a:t>
            </a:r>
            <a:r>
              <a:rPr lang="ru-RU" dirty="0"/>
              <a:t>уникальны и заслуживают уважения (личность формируется уже в утробе).</a:t>
            </a:r>
          </a:p>
          <a:p>
            <a:pPr marL="0" indent="0">
              <a:buNone/>
            </a:pPr>
            <a:r>
              <a:rPr lang="ru-RU" dirty="0" smtClean="0"/>
              <a:t>4.Дети </a:t>
            </a:r>
            <a:r>
              <a:rPr lang="ru-RU" dirty="0"/>
              <a:t>выносливы.</a:t>
            </a:r>
          </a:p>
          <a:p>
            <a:pPr marL="0" indent="0">
              <a:buNone/>
            </a:pPr>
            <a:r>
              <a:rPr lang="ru-RU" dirty="0" smtClean="0"/>
              <a:t>5.Дети </a:t>
            </a:r>
            <a:r>
              <a:rPr lang="ru-RU" dirty="0"/>
              <a:t>имеют врожденную тенденцию к росту и созреванию. И ищут, об кого бы развиться.</a:t>
            </a:r>
          </a:p>
          <a:p>
            <a:pPr marL="0" indent="0">
              <a:buNone/>
            </a:pPr>
            <a:r>
              <a:rPr lang="ru-RU" dirty="0" smtClean="0"/>
              <a:t>6.Дети </a:t>
            </a:r>
            <a:r>
              <a:rPr lang="ru-RU" dirty="0"/>
              <a:t>способны к позитивному управлению собственной деятельностью, то есть не </a:t>
            </a:r>
            <a:r>
              <a:rPr lang="ru-RU" dirty="0" smtClean="0"/>
              <a:t>будут </a:t>
            </a:r>
            <a:r>
              <a:rPr lang="ru-RU" dirty="0"/>
              <a:t>делать то, что приносит </a:t>
            </a:r>
            <a:r>
              <a:rPr lang="ru-RU" dirty="0" smtClean="0"/>
              <a:t>им вред.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7.Дети </a:t>
            </a:r>
            <a:r>
              <a:rPr lang="ru-RU" dirty="0"/>
              <a:t>имеют право на молчание (интимность).</a:t>
            </a:r>
          </a:p>
          <a:p>
            <a:pPr marL="0" indent="0">
              <a:buNone/>
            </a:pPr>
            <a:r>
              <a:rPr lang="ru-RU" dirty="0" smtClean="0"/>
              <a:t>8.Дети </a:t>
            </a:r>
            <a:r>
              <a:rPr lang="ru-RU" dirty="0"/>
              <a:t>растут в своем ритме, который нельзя ускорить.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3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Кто они такие – эти взрослые?</a:t>
            </a:r>
            <a:endParaRPr lang="ru-RU" b="1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341376" y="2057400"/>
            <a:ext cx="4430649" cy="4428744"/>
          </a:xfrm>
        </p:spPr>
        <p:txBody>
          <a:bodyPr/>
          <a:lstStyle/>
          <a:p>
            <a:endParaRPr lang="ru-RU" dirty="0"/>
          </a:p>
          <a:p>
            <a:r>
              <a:rPr lang="ru-RU" sz="2000" b="1" dirty="0"/>
              <a:t>4 </a:t>
            </a:r>
            <a:r>
              <a:rPr lang="ru-RU" sz="2000" b="1" dirty="0" err="1"/>
              <a:t>субличности</a:t>
            </a:r>
            <a:r>
              <a:rPr lang="ru-RU" sz="2000" b="1" dirty="0"/>
              <a:t> </a:t>
            </a:r>
            <a:r>
              <a:rPr lang="ru-RU" sz="2000" b="1" dirty="0" smtClean="0"/>
              <a:t>взрослого участвуют </a:t>
            </a:r>
            <a:r>
              <a:rPr lang="ru-RU" sz="2000" b="1" dirty="0"/>
              <a:t>в </a:t>
            </a:r>
            <a:r>
              <a:rPr lang="ru-RU" sz="2000" b="1" dirty="0" smtClean="0"/>
              <a:t>контакте </a:t>
            </a:r>
            <a:r>
              <a:rPr lang="ru-RU" sz="2000" b="1" dirty="0"/>
              <a:t>с ребенком:</a:t>
            </a:r>
          </a:p>
          <a:p>
            <a:r>
              <a:rPr lang="ru-RU" sz="2000" b="1" dirty="0"/>
              <a:t>- </a:t>
            </a:r>
            <a:r>
              <a:rPr lang="ru-RU" sz="2000" b="1" dirty="0" smtClean="0"/>
              <a:t>внутренний ребенок (сепарированный или «лишь бы не как с ним</a:t>
            </a:r>
            <a:r>
              <a:rPr lang="ru-RU" sz="2000" b="1" dirty="0" smtClean="0"/>
              <a:t>!»?)</a:t>
            </a:r>
            <a:endParaRPr lang="ru-RU" sz="2000" b="1" dirty="0"/>
          </a:p>
          <a:p>
            <a:r>
              <a:rPr lang="ru-RU" sz="2000" b="1" dirty="0"/>
              <a:t>- </a:t>
            </a:r>
            <a:r>
              <a:rPr lang="ru-RU" sz="2000" b="1" dirty="0" smtClean="0"/>
              <a:t>внутренний </a:t>
            </a:r>
            <a:r>
              <a:rPr lang="ru-RU" sz="2000" b="1" dirty="0"/>
              <a:t>родитель </a:t>
            </a:r>
            <a:r>
              <a:rPr lang="ru-RU" sz="2000" b="1" dirty="0" smtClean="0"/>
              <a:t>(творческий или </a:t>
            </a:r>
            <a:r>
              <a:rPr lang="ru-RU" sz="2000" b="1" dirty="0" smtClean="0"/>
              <a:t>тревожный?) </a:t>
            </a:r>
            <a:endParaRPr lang="ru-RU" sz="2000" b="1" dirty="0"/>
          </a:p>
          <a:p>
            <a:r>
              <a:rPr lang="ru-RU" sz="2000" b="1" dirty="0"/>
              <a:t>- </a:t>
            </a:r>
            <a:r>
              <a:rPr lang="ru-RU" sz="2000" b="1" dirty="0" smtClean="0"/>
              <a:t>кто-то </a:t>
            </a:r>
            <a:r>
              <a:rPr lang="ru-RU" sz="2000" b="1" dirty="0"/>
              <a:t>по </a:t>
            </a:r>
            <a:r>
              <a:rPr lang="ru-RU" sz="2000" b="1" dirty="0" smtClean="0"/>
              <a:t>профессии (ветеринар или мясник?)</a:t>
            </a:r>
            <a:endParaRPr lang="ru-RU" sz="2000" b="1" dirty="0"/>
          </a:p>
          <a:p>
            <a:r>
              <a:rPr lang="ru-RU" sz="2000" b="1" dirty="0"/>
              <a:t>- </a:t>
            </a:r>
            <a:r>
              <a:rPr lang="ru-RU" sz="2000" b="1" dirty="0" smtClean="0"/>
              <a:t>кто-то </a:t>
            </a:r>
            <a:r>
              <a:rPr lang="ru-RU" sz="2000" b="1" dirty="0"/>
              <a:t>как личность (ценности и заморочки).</a:t>
            </a:r>
          </a:p>
          <a:p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3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5462</TotalTime>
  <Words>2065</Words>
  <Application>Microsoft Office PowerPoint</Application>
  <PresentationFormat>Произвольный</PresentationFormat>
  <Paragraphs>308</Paragraphs>
  <Slides>34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Что такое привязанность?</vt:lpstr>
      <vt:lpstr> Привязанность — витальная потребность. Без нее – не живут </vt:lpstr>
      <vt:lpstr>Привязанность – психологическая пуповина. </vt:lpstr>
      <vt:lpstr>Закон завершения в жизни (закрытый гештальт)</vt:lpstr>
      <vt:lpstr> </vt:lpstr>
      <vt:lpstr>Основная задача родителя  до 1 года</vt:lpstr>
      <vt:lpstr>Кто они – дети?  Филио, чайлд, киндер, отрок, малец, дитя, ребенок </vt:lpstr>
      <vt:lpstr>Кто они такие – эти взрослые?</vt:lpstr>
      <vt:lpstr>Как выглядит тревожная мать</vt:lpstr>
      <vt:lpstr>Токсичная мать. Признаки.</vt:lpstr>
      <vt:lpstr>Тревожность лечится!</vt:lpstr>
      <vt:lpstr>Я и другой. Диалог. Начало самостояния.</vt:lpstr>
      <vt:lpstr>Ловушки похвалы и критики</vt:lpstr>
      <vt:lpstr>Поощрение  как дрессировка?</vt:lpstr>
      <vt:lpstr>Как правильно</vt:lpstr>
      <vt:lpstr>Как правильно</vt:lpstr>
      <vt:lpstr>Работа над ошибками  </vt:lpstr>
      <vt:lpstr>Презентация PowerPoint</vt:lpstr>
      <vt:lpstr> маркеры сепарации (кастрации)</vt:lpstr>
      <vt:lpstr> Этапы сепарации: протонойа, ортонойа, паранойа, метанойа </vt:lpstr>
      <vt:lpstr> Роль отца и третьего человека в социализации </vt:lpstr>
      <vt:lpstr> </vt:lpstr>
      <vt:lpstr> </vt:lpstr>
      <vt:lpstr>Что такое ответственность и свобода </vt:lpstr>
      <vt:lpstr>Презентация PowerPoint</vt:lpstr>
      <vt:lpstr>Презентация PowerPoint</vt:lpstr>
      <vt:lpstr> </vt:lpstr>
      <vt:lpstr> </vt:lpstr>
      <vt:lpstr>Как подготовиться к родительству?</vt:lpstr>
      <vt:lpstr>Художественные фильмы, мультфильмы о сепарации</vt:lpstr>
      <vt:lpstr>Литература: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 Shestakova</dc:creator>
  <cp:lastModifiedBy>user</cp:lastModifiedBy>
  <cp:revision>149</cp:revision>
  <dcterms:created xsi:type="dcterms:W3CDTF">2015-09-03T07:45:20Z</dcterms:created>
  <dcterms:modified xsi:type="dcterms:W3CDTF">2019-01-29T21:02:50Z</dcterms:modified>
</cp:coreProperties>
</file>